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77" r:id="rId3"/>
    <p:sldId id="268" r:id="rId4"/>
    <p:sldId id="265" r:id="rId5"/>
    <p:sldId id="267" r:id="rId6"/>
    <p:sldId id="257" r:id="rId7"/>
    <p:sldId id="271" r:id="rId8"/>
    <p:sldId id="272" r:id="rId9"/>
    <p:sldId id="273" r:id="rId10"/>
    <p:sldId id="266" r:id="rId11"/>
    <p:sldId id="270" r:id="rId12"/>
    <p:sldId id="259" r:id="rId13"/>
    <p:sldId id="260" r:id="rId14"/>
    <p:sldId id="261" r:id="rId15"/>
    <p:sldId id="263" r:id="rId16"/>
    <p:sldId id="274" r:id="rId17"/>
    <p:sldId id="276" r:id="rId18"/>
    <p:sldId id="281" r:id="rId19"/>
    <p:sldId id="278" r:id="rId20"/>
    <p:sldId id="279" r:id="rId21"/>
    <p:sldId id="280" r:id="rId2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4621" autoAdjust="0"/>
  </p:normalViewPr>
  <p:slideViewPr>
    <p:cSldViewPr>
      <p:cViewPr varScale="1">
        <p:scale>
          <a:sx n="132" d="100"/>
          <a:sy n="132" d="100"/>
        </p:scale>
        <p:origin x="-1992" y="-104"/>
      </p:cViewPr>
      <p:guideLst>
        <p:guide orient="horz" pos="2160"/>
        <p:guide pos="2880"/>
      </p:guideLst>
    </p:cSldViewPr>
  </p:slideViewPr>
  <p:outlineViewPr>
    <p:cViewPr>
      <p:scale>
        <a:sx n="33" d="100"/>
        <a:sy n="33" d="100"/>
      </p:scale>
      <p:origin x="54" y="357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CC12261-A91B-458F-9187-1CBA31B09646}"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fr-FR"/>
        </a:p>
      </dgm:t>
    </dgm:pt>
    <dgm:pt modelId="{4332FA58-C800-4063-9588-D471ACE656C1}">
      <dgm:prSet phldrT="[Texte]"/>
      <dgm:spPr/>
      <dgm:t>
        <a:bodyPr/>
        <a:lstStyle/>
        <a:p>
          <a:r>
            <a:rPr lang="fr-FR" b="1" dirty="0" smtClean="0"/>
            <a:t>Des enjeux différenciés en fonction des territoires</a:t>
          </a:r>
          <a:endParaRPr lang="fr-FR" b="1" dirty="0"/>
        </a:p>
      </dgm:t>
    </dgm:pt>
    <dgm:pt modelId="{2C2DB0AE-1FDD-48B8-BEAA-6BD4C9E2A6BF}" type="parTrans" cxnId="{5F573367-FE7F-4263-AF1C-210C37B7BEB6}">
      <dgm:prSet/>
      <dgm:spPr/>
      <dgm:t>
        <a:bodyPr/>
        <a:lstStyle/>
        <a:p>
          <a:endParaRPr lang="fr-FR" b="1"/>
        </a:p>
      </dgm:t>
    </dgm:pt>
    <dgm:pt modelId="{760E1A6A-D895-4377-80CE-3E5103371027}" type="sibTrans" cxnId="{5F573367-FE7F-4263-AF1C-210C37B7BEB6}">
      <dgm:prSet/>
      <dgm:spPr/>
      <dgm:t>
        <a:bodyPr/>
        <a:lstStyle/>
        <a:p>
          <a:endParaRPr lang="fr-FR" b="1"/>
        </a:p>
      </dgm:t>
    </dgm:pt>
    <dgm:pt modelId="{CF61CA6C-19F5-4FCA-BDF8-49C837B5AFE4}">
      <dgm:prSet phldrT="[Texte]" custT="1"/>
      <dgm:spPr>
        <a:solidFill>
          <a:schemeClr val="tx2">
            <a:lumMod val="40000"/>
            <a:lumOff val="60000"/>
          </a:schemeClr>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fr-FR" sz="2000" b="1" dirty="0" smtClean="0"/>
            <a:t>Renforcer l’ouverture du quartier et la mobilité des habitants </a:t>
          </a:r>
          <a:endParaRPr lang="fr-FR" sz="2000" b="1" dirty="0"/>
        </a:p>
      </dgm:t>
    </dgm:pt>
    <dgm:pt modelId="{EEA05542-CE1B-4938-8E44-886CA9A99C38}" type="parTrans" cxnId="{39A2FF83-8D70-439D-81C2-1D68B2A38FA4}">
      <dgm:prSet/>
      <dgm:spPr/>
      <dgm:t>
        <a:bodyPr/>
        <a:lstStyle/>
        <a:p>
          <a:endParaRPr lang="fr-FR" b="1"/>
        </a:p>
      </dgm:t>
    </dgm:pt>
    <dgm:pt modelId="{A369ADCB-70C8-4EF6-918A-290679A57A69}" type="sibTrans" cxnId="{39A2FF83-8D70-439D-81C2-1D68B2A38FA4}">
      <dgm:prSet/>
      <dgm:spPr/>
      <dgm:t>
        <a:bodyPr/>
        <a:lstStyle/>
        <a:p>
          <a:endParaRPr lang="fr-FR" b="1"/>
        </a:p>
      </dgm:t>
    </dgm:pt>
    <dgm:pt modelId="{4D1DB28E-CB15-42BB-9934-9C08C200C750}">
      <dgm:prSet phldrT="[Texte]" custT="1"/>
      <dgm:spPr>
        <a:solidFill>
          <a:schemeClr val="tx2">
            <a:lumMod val="60000"/>
            <a:lumOff val="40000"/>
          </a:schemeClr>
        </a:solidFill>
      </dgm:spPr>
      <dgm:t>
        <a:bodyPr/>
        <a:lstStyle/>
        <a:p>
          <a:pPr algn="l"/>
          <a:r>
            <a:rPr lang="fr-FR" sz="2000" b="1" dirty="0" smtClean="0"/>
            <a:t>- Adapter la densité du quartier à son environnement et aux fonctions urbaines visées</a:t>
          </a:r>
        </a:p>
      </dgm:t>
    </dgm:pt>
    <dgm:pt modelId="{9EEBE3E5-8034-40BB-BB0E-BC1A7155E90D}" type="parTrans" cxnId="{D3C23AD9-4887-48B6-805C-5969C065406A}">
      <dgm:prSet/>
      <dgm:spPr/>
      <dgm:t>
        <a:bodyPr/>
        <a:lstStyle/>
        <a:p>
          <a:endParaRPr lang="fr-FR" b="1"/>
        </a:p>
      </dgm:t>
    </dgm:pt>
    <dgm:pt modelId="{A973F1CD-20E9-4076-9C4D-F63E4DB491C1}" type="sibTrans" cxnId="{D3C23AD9-4887-48B6-805C-5969C065406A}">
      <dgm:prSet/>
      <dgm:spPr/>
      <dgm:t>
        <a:bodyPr/>
        <a:lstStyle/>
        <a:p>
          <a:endParaRPr lang="fr-FR" b="1"/>
        </a:p>
      </dgm:t>
    </dgm:pt>
    <dgm:pt modelId="{FE939571-CE42-490B-BDCD-F98986F90D45}">
      <dgm:prSet phldrT="[Texte]" phldr="1"/>
      <dgm:spPr/>
      <dgm:t>
        <a:bodyPr/>
        <a:lstStyle/>
        <a:p>
          <a:endParaRPr lang="fr-FR" b="1"/>
        </a:p>
      </dgm:t>
    </dgm:pt>
    <dgm:pt modelId="{4F5B62FF-D979-4909-8FBC-B9CF083C7DE9}" type="parTrans" cxnId="{95337AF3-12F8-4A65-88D3-B6213CDE1A91}">
      <dgm:prSet/>
      <dgm:spPr/>
      <dgm:t>
        <a:bodyPr/>
        <a:lstStyle/>
        <a:p>
          <a:endParaRPr lang="fr-FR" b="1"/>
        </a:p>
      </dgm:t>
    </dgm:pt>
    <dgm:pt modelId="{0C658231-CAD4-4990-8F9F-208014D799F5}" type="sibTrans" cxnId="{95337AF3-12F8-4A65-88D3-B6213CDE1A91}">
      <dgm:prSet/>
      <dgm:spPr/>
      <dgm:t>
        <a:bodyPr/>
        <a:lstStyle/>
        <a:p>
          <a:endParaRPr lang="fr-FR" b="1"/>
        </a:p>
      </dgm:t>
    </dgm:pt>
    <dgm:pt modelId="{31B319B9-547F-43C4-A920-006BD699D5DD}">
      <dgm:prSet phldrT="[Texte]" custT="1"/>
      <dgm:spPr>
        <a:solidFill>
          <a:schemeClr val="accent1">
            <a:lumMod val="75000"/>
          </a:schemeClr>
        </a:solidFill>
      </dgm:spPr>
      <dgm:t>
        <a:bodyPr/>
        <a:lstStyle/>
        <a:p>
          <a:pPr algn="l"/>
          <a:r>
            <a:rPr lang="fr-FR" sz="2000" b="1" dirty="0" smtClean="0"/>
            <a:t>- Augmenter la diversité de l’habitat </a:t>
          </a:r>
        </a:p>
        <a:p>
          <a:pPr algn="l"/>
          <a:endParaRPr lang="fr-FR" sz="2000" b="1" dirty="0" smtClean="0"/>
        </a:p>
        <a:p>
          <a:pPr algn="l"/>
          <a:r>
            <a:rPr lang="fr-FR" sz="2000" b="1" dirty="0" smtClean="0"/>
            <a:t>- Favoriser la mixité fonctionnelle (logements, activités, </a:t>
          </a:r>
          <a:r>
            <a:rPr lang="fr-FR" sz="2000" b="1" dirty="0" err="1" smtClean="0"/>
            <a:t>équipements,etc</a:t>
          </a:r>
          <a:r>
            <a:rPr lang="fr-FR" sz="2000" b="1" dirty="0" smtClean="0"/>
            <a:t>.)</a:t>
          </a:r>
          <a:endParaRPr lang="fr-FR" sz="2000" b="1" dirty="0"/>
        </a:p>
      </dgm:t>
    </dgm:pt>
    <dgm:pt modelId="{F211C226-560D-4E7F-807B-390C3EC4B70C}" type="sibTrans" cxnId="{63AEE708-F08F-4AE9-8861-768547E49240}">
      <dgm:prSet/>
      <dgm:spPr/>
      <dgm:t>
        <a:bodyPr/>
        <a:lstStyle/>
        <a:p>
          <a:endParaRPr lang="fr-FR" b="1"/>
        </a:p>
      </dgm:t>
    </dgm:pt>
    <dgm:pt modelId="{66DB8392-F28F-4E44-9581-A19C85BA5C99}" type="parTrans" cxnId="{63AEE708-F08F-4AE9-8861-768547E49240}">
      <dgm:prSet/>
      <dgm:spPr/>
      <dgm:t>
        <a:bodyPr/>
        <a:lstStyle/>
        <a:p>
          <a:endParaRPr lang="fr-FR" b="1"/>
        </a:p>
      </dgm:t>
    </dgm:pt>
    <dgm:pt modelId="{EF4AB580-E00F-455B-AE49-B40404C8A180}">
      <dgm:prSet custT="1"/>
      <dgm:spPr/>
      <dgm:t>
        <a:bodyPr/>
        <a:lstStyle/>
        <a:p>
          <a:pPr algn="l"/>
          <a:r>
            <a:rPr lang="fr-FR" sz="2000" b="1" dirty="0" smtClean="0"/>
            <a:t>Réaliser des aménagements urbains et des programmes immobiliers de qualité prenant en compte les usages, les enjeux de gestion et de sureté et anticipant les futures évolutions.</a:t>
          </a:r>
          <a:endParaRPr lang="fr-FR" sz="2000" b="1" dirty="0"/>
        </a:p>
      </dgm:t>
    </dgm:pt>
    <dgm:pt modelId="{0AB250B2-1EAA-435C-BF94-2D68736CE673}" type="parTrans" cxnId="{E4147B14-83AB-405F-AF2B-F3B85773B6C0}">
      <dgm:prSet/>
      <dgm:spPr/>
      <dgm:t>
        <a:bodyPr/>
        <a:lstStyle/>
        <a:p>
          <a:endParaRPr lang="fr-FR" b="1"/>
        </a:p>
      </dgm:t>
    </dgm:pt>
    <dgm:pt modelId="{86FF0809-8173-472A-80F8-B0E6BAD56274}" type="sibTrans" cxnId="{E4147B14-83AB-405F-AF2B-F3B85773B6C0}">
      <dgm:prSet/>
      <dgm:spPr/>
      <dgm:t>
        <a:bodyPr/>
        <a:lstStyle/>
        <a:p>
          <a:endParaRPr lang="fr-FR" b="1"/>
        </a:p>
      </dgm:t>
    </dgm:pt>
    <dgm:pt modelId="{DAA1D33E-6F9C-4B41-BBDF-4A23498D22C5}" type="pres">
      <dgm:prSet presAssocID="{3CC12261-A91B-458F-9187-1CBA31B09646}" presName="diagram" presStyleCnt="0">
        <dgm:presLayoutVars>
          <dgm:chMax val="1"/>
          <dgm:dir/>
          <dgm:animLvl val="ctr"/>
          <dgm:resizeHandles val="exact"/>
        </dgm:presLayoutVars>
      </dgm:prSet>
      <dgm:spPr/>
      <dgm:t>
        <a:bodyPr/>
        <a:lstStyle/>
        <a:p>
          <a:endParaRPr lang="fr-FR"/>
        </a:p>
      </dgm:t>
    </dgm:pt>
    <dgm:pt modelId="{16CC4DFB-92EC-4E0E-960E-D169DE8BDE31}" type="pres">
      <dgm:prSet presAssocID="{3CC12261-A91B-458F-9187-1CBA31B09646}" presName="matrix" presStyleCnt="0"/>
      <dgm:spPr/>
    </dgm:pt>
    <dgm:pt modelId="{5257F370-E2BA-4684-9DB9-C915047CB9A5}" type="pres">
      <dgm:prSet presAssocID="{3CC12261-A91B-458F-9187-1CBA31B09646}" presName="tile1" presStyleLbl="node1" presStyleIdx="0" presStyleCnt="4" custLinFactNeighborX="-13861" custLinFactNeighborY="0"/>
      <dgm:spPr/>
      <dgm:t>
        <a:bodyPr/>
        <a:lstStyle/>
        <a:p>
          <a:endParaRPr lang="fr-FR"/>
        </a:p>
      </dgm:t>
    </dgm:pt>
    <dgm:pt modelId="{3F856C00-7ED0-4583-A73C-BC8C1A74AFE0}" type="pres">
      <dgm:prSet presAssocID="{3CC12261-A91B-458F-9187-1CBA31B09646}" presName="tile1text" presStyleLbl="node1" presStyleIdx="0" presStyleCnt="4">
        <dgm:presLayoutVars>
          <dgm:chMax val="0"/>
          <dgm:chPref val="0"/>
          <dgm:bulletEnabled val="1"/>
        </dgm:presLayoutVars>
      </dgm:prSet>
      <dgm:spPr/>
      <dgm:t>
        <a:bodyPr/>
        <a:lstStyle/>
        <a:p>
          <a:endParaRPr lang="fr-FR"/>
        </a:p>
      </dgm:t>
    </dgm:pt>
    <dgm:pt modelId="{663994E8-F71C-4707-9545-6285F1AA95BF}" type="pres">
      <dgm:prSet presAssocID="{3CC12261-A91B-458F-9187-1CBA31B09646}" presName="tile2" presStyleLbl="node1" presStyleIdx="1" presStyleCnt="4"/>
      <dgm:spPr/>
      <dgm:t>
        <a:bodyPr/>
        <a:lstStyle/>
        <a:p>
          <a:endParaRPr lang="fr-FR"/>
        </a:p>
      </dgm:t>
    </dgm:pt>
    <dgm:pt modelId="{5BA9C4DD-579A-4ED8-A5BB-3D453C02E806}" type="pres">
      <dgm:prSet presAssocID="{3CC12261-A91B-458F-9187-1CBA31B09646}" presName="tile2text" presStyleLbl="node1" presStyleIdx="1" presStyleCnt="4">
        <dgm:presLayoutVars>
          <dgm:chMax val="0"/>
          <dgm:chPref val="0"/>
          <dgm:bulletEnabled val="1"/>
        </dgm:presLayoutVars>
      </dgm:prSet>
      <dgm:spPr/>
      <dgm:t>
        <a:bodyPr/>
        <a:lstStyle/>
        <a:p>
          <a:endParaRPr lang="fr-FR"/>
        </a:p>
      </dgm:t>
    </dgm:pt>
    <dgm:pt modelId="{BF0017CB-48BE-4D20-9CC5-9B51F8A27632}" type="pres">
      <dgm:prSet presAssocID="{3CC12261-A91B-458F-9187-1CBA31B09646}" presName="tile3" presStyleLbl="node1" presStyleIdx="2" presStyleCnt="4"/>
      <dgm:spPr/>
      <dgm:t>
        <a:bodyPr/>
        <a:lstStyle/>
        <a:p>
          <a:endParaRPr lang="fr-FR"/>
        </a:p>
      </dgm:t>
    </dgm:pt>
    <dgm:pt modelId="{E3AC9206-975F-4A15-98C5-46C07555BB5B}" type="pres">
      <dgm:prSet presAssocID="{3CC12261-A91B-458F-9187-1CBA31B09646}" presName="tile3text" presStyleLbl="node1" presStyleIdx="2" presStyleCnt="4">
        <dgm:presLayoutVars>
          <dgm:chMax val="0"/>
          <dgm:chPref val="0"/>
          <dgm:bulletEnabled val="1"/>
        </dgm:presLayoutVars>
      </dgm:prSet>
      <dgm:spPr/>
      <dgm:t>
        <a:bodyPr/>
        <a:lstStyle/>
        <a:p>
          <a:endParaRPr lang="fr-FR"/>
        </a:p>
      </dgm:t>
    </dgm:pt>
    <dgm:pt modelId="{623C9912-9B6E-490F-8904-2CDD3CC6E428}" type="pres">
      <dgm:prSet presAssocID="{3CC12261-A91B-458F-9187-1CBA31B09646}" presName="tile4" presStyleLbl="node1" presStyleIdx="3" presStyleCnt="4"/>
      <dgm:spPr/>
      <dgm:t>
        <a:bodyPr/>
        <a:lstStyle/>
        <a:p>
          <a:endParaRPr lang="fr-FR"/>
        </a:p>
      </dgm:t>
    </dgm:pt>
    <dgm:pt modelId="{7808E056-E429-4080-B186-41952F7BB758}" type="pres">
      <dgm:prSet presAssocID="{3CC12261-A91B-458F-9187-1CBA31B09646}" presName="tile4text" presStyleLbl="node1" presStyleIdx="3" presStyleCnt="4">
        <dgm:presLayoutVars>
          <dgm:chMax val="0"/>
          <dgm:chPref val="0"/>
          <dgm:bulletEnabled val="1"/>
        </dgm:presLayoutVars>
      </dgm:prSet>
      <dgm:spPr/>
      <dgm:t>
        <a:bodyPr/>
        <a:lstStyle/>
        <a:p>
          <a:endParaRPr lang="fr-FR"/>
        </a:p>
      </dgm:t>
    </dgm:pt>
    <dgm:pt modelId="{F4570E71-CA79-42CE-B7F1-08CDC1439B10}" type="pres">
      <dgm:prSet presAssocID="{3CC12261-A91B-458F-9187-1CBA31B09646}" presName="centerTile" presStyleLbl="fgShp" presStyleIdx="0" presStyleCnt="1">
        <dgm:presLayoutVars>
          <dgm:chMax val="0"/>
          <dgm:chPref val="0"/>
        </dgm:presLayoutVars>
      </dgm:prSet>
      <dgm:spPr/>
      <dgm:t>
        <a:bodyPr/>
        <a:lstStyle/>
        <a:p>
          <a:endParaRPr lang="fr-FR"/>
        </a:p>
      </dgm:t>
    </dgm:pt>
  </dgm:ptLst>
  <dgm:cxnLst>
    <dgm:cxn modelId="{95337AF3-12F8-4A65-88D3-B6213CDE1A91}" srcId="{4332FA58-C800-4063-9588-D471ACE656C1}" destId="{FE939571-CE42-490B-BDCD-F98986F90D45}" srcOrd="4" destOrd="0" parTransId="{4F5B62FF-D979-4909-8FBC-B9CF083C7DE9}" sibTransId="{0C658231-CAD4-4990-8F9F-208014D799F5}"/>
    <dgm:cxn modelId="{3A1F73E2-4F46-4283-BDEC-66172F4930FE}" type="presOf" srcId="{4332FA58-C800-4063-9588-D471ACE656C1}" destId="{F4570E71-CA79-42CE-B7F1-08CDC1439B10}" srcOrd="0" destOrd="0" presId="urn:microsoft.com/office/officeart/2005/8/layout/matrix1"/>
    <dgm:cxn modelId="{D3C23AD9-4887-48B6-805C-5969C065406A}" srcId="{4332FA58-C800-4063-9588-D471ACE656C1}" destId="{4D1DB28E-CB15-42BB-9934-9C08C200C750}" srcOrd="2" destOrd="0" parTransId="{9EEBE3E5-8034-40BB-BB0E-BC1A7155E90D}" sibTransId="{A973F1CD-20E9-4076-9C4D-F63E4DB491C1}"/>
    <dgm:cxn modelId="{C32AE3B1-C399-48E3-A4C2-E905EDA92169}" type="presOf" srcId="{CF61CA6C-19F5-4FCA-BDF8-49C837B5AFE4}" destId="{5BA9C4DD-579A-4ED8-A5BB-3D453C02E806}" srcOrd="1" destOrd="0" presId="urn:microsoft.com/office/officeart/2005/8/layout/matrix1"/>
    <dgm:cxn modelId="{E4147B14-83AB-405F-AF2B-F3B85773B6C0}" srcId="{4332FA58-C800-4063-9588-D471ACE656C1}" destId="{EF4AB580-E00F-455B-AE49-B40404C8A180}" srcOrd="3" destOrd="0" parTransId="{0AB250B2-1EAA-435C-BF94-2D68736CE673}" sibTransId="{86FF0809-8173-472A-80F8-B0E6BAD56274}"/>
    <dgm:cxn modelId="{63AEE708-F08F-4AE9-8861-768547E49240}" srcId="{4332FA58-C800-4063-9588-D471ACE656C1}" destId="{31B319B9-547F-43C4-A920-006BD699D5DD}" srcOrd="0" destOrd="0" parTransId="{66DB8392-F28F-4E44-9581-A19C85BA5C99}" sibTransId="{F211C226-560D-4E7F-807B-390C3EC4B70C}"/>
    <dgm:cxn modelId="{9201CCF8-5F3F-4F64-850B-8C507804FA26}" type="presOf" srcId="{4D1DB28E-CB15-42BB-9934-9C08C200C750}" destId="{BF0017CB-48BE-4D20-9CC5-9B51F8A27632}" srcOrd="0" destOrd="0" presId="urn:microsoft.com/office/officeart/2005/8/layout/matrix1"/>
    <dgm:cxn modelId="{BACEB6B3-08D3-427B-A433-B7FE86ADF836}" type="presOf" srcId="{4D1DB28E-CB15-42BB-9934-9C08C200C750}" destId="{E3AC9206-975F-4A15-98C5-46C07555BB5B}" srcOrd="1" destOrd="0" presId="urn:microsoft.com/office/officeart/2005/8/layout/matrix1"/>
    <dgm:cxn modelId="{35F84235-0C60-4D3F-A41D-67F85A5DC175}" type="presOf" srcId="{EF4AB580-E00F-455B-AE49-B40404C8A180}" destId="{7808E056-E429-4080-B186-41952F7BB758}" srcOrd="1" destOrd="0" presId="urn:microsoft.com/office/officeart/2005/8/layout/matrix1"/>
    <dgm:cxn modelId="{5F2CD14B-BBBF-48DC-8D78-422676983B7E}" type="presOf" srcId="{EF4AB580-E00F-455B-AE49-B40404C8A180}" destId="{623C9912-9B6E-490F-8904-2CDD3CC6E428}" srcOrd="0" destOrd="0" presId="urn:microsoft.com/office/officeart/2005/8/layout/matrix1"/>
    <dgm:cxn modelId="{5F573367-FE7F-4263-AF1C-210C37B7BEB6}" srcId="{3CC12261-A91B-458F-9187-1CBA31B09646}" destId="{4332FA58-C800-4063-9588-D471ACE656C1}" srcOrd="0" destOrd="0" parTransId="{2C2DB0AE-1FDD-48B8-BEAA-6BD4C9E2A6BF}" sibTransId="{760E1A6A-D895-4377-80CE-3E5103371027}"/>
    <dgm:cxn modelId="{AC8711F7-1EF2-4FAF-B4A1-8E95775F124F}" type="presOf" srcId="{31B319B9-547F-43C4-A920-006BD699D5DD}" destId="{3F856C00-7ED0-4583-A73C-BC8C1A74AFE0}" srcOrd="1" destOrd="0" presId="urn:microsoft.com/office/officeart/2005/8/layout/matrix1"/>
    <dgm:cxn modelId="{2FC1C9CB-7A95-497A-8779-9B94D08F05FD}" type="presOf" srcId="{3CC12261-A91B-458F-9187-1CBA31B09646}" destId="{DAA1D33E-6F9C-4B41-BBDF-4A23498D22C5}" srcOrd="0" destOrd="0" presId="urn:microsoft.com/office/officeart/2005/8/layout/matrix1"/>
    <dgm:cxn modelId="{39A2FF83-8D70-439D-81C2-1D68B2A38FA4}" srcId="{4332FA58-C800-4063-9588-D471ACE656C1}" destId="{CF61CA6C-19F5-4FCA-BDF8-49C837B5AFE4}" srcOrd="1" destOrd="0" parTransId="{EEA05542-CE1B-4938-8E44-886CA9A99C38}" sibTransId="{A369ADCB-70C8-4EF6-918A-290679A57A69}"/>
    <dgm:cxn modelId="{0184C19D-BAE4-4E65-882C-674ABC0B26FF}" type="presOf" srcId="{CF61CA6C-19F5-4FCA-BDF8-49C837B5AFE4}" destId="{663994E8-F71C-4707-9545-6285F1AA95BF}" srcOrd="0" destOrd="0" presId="urn:microsoft.com/office/officeart/2005/8/layout/matrix1"/>
    <dgm:cxn modelId="{67F01BAF-0DE0-4101-A23B-C37FF19CF91F}" type="presOf" srcId="{31B319B9-547F-43C4-A920-006BD699D5DD}" destId="{5257F370-E2BA-4684-9DB9-C915047CB9A5}" srcOrd="0" destOrd="0" presId="urn:microsoft.com/office/officeart/2005/8/layout/matrix1"/>
    <dgm:cxn modelId="{DAA5B657-C408-47E2-AF6E-E2729396FB9C}" type="presParOf" srcId="{DAA1D33E-6F9C-4B41-BBDF-4A23498D22C5}" destId="{16CC4DFB-92EC-4E0E-960E-D169DE8BDE31}" srcOrd="0" destOrd="0" presId="urn:microsoft.com/office/officeart/2005/8/layout/matrix1"/>
    <dgm:cxn modelId="{5F697F07-F667-456F-BC06-47856BAE70D3}" type="presParOf" srcId="{16CC4DFB-92EC-4E0E-960E-D169DE8BDE31}" destId="{5257F370-E2BA-4684-9DB9-C915047CB9A5}" srcOrd="0" destOrd="0" presId="urn:microsoft.com/office/officeart/2005/8/layout/matrix1"/>
    <dgm:cxn modelId="{B98F0E9A-CA8D-49A8-9DB8-113EFC2DF854}" type="presParOf" srcId="{16CC4DFB-92EC-4E0E-960E-D169DE8BDE31}" destId="{3F856C00-7ED0-4583-A73C-BC8C1A74AFE0}" srcOrd="1" destOrd="0" presId="urn:microsoft.com/office/officeart/2005/8/layout/matrix1"/>
    <dgm:cxn modelId="{3AD4D61C-9183-406C-B65B-24DC2ED54C25}" type="presParOf" srcId="{16CC4DFB-92EC-4E0E-960E-D169DE8BDE31}" destId="{663994E8-F71C-4707-9545-6285F1AA95BF}" srcOrd="2" destOrd="0" presId="urn:microsoft.com/office/officeart/2005/8/layout/matrix1"/>
    <dgm:cxn modelId="{02849AD0-3B75-4252-8896-5508A69B8442}" type="presParOf" srcId="{16CC4DFB-92EC-4E0E-960E-D169DE8BDE31}" destId="{5BA9C4DD-579A-4ED8-A5BB-3D453C02E806}" srcOrd="3" destOrd="0" presId="urn:microsoft.com/office/officeart/2005/8/layout/matrix1"/>
    <dgm:cxn modelId="{DAB5123E-F1FE-40E2-99DE-71C1AB417B48}" type="presParOf" srcId="{16CC4DFB-92EC-4E0E-960E-D169DE8BDE31}" destId="{BF0017CB-48BE-4D20-9CC5-9B51F8A27632}" srcOrd="4" destOrd="0" presId="urn:microsoft.com/office/officeart/2005/8/layout/matrix1"/>
    <dgm:cxn modelId="{33E228D2-7933-4793-96D3-7DAAC8227FFB}" type="presParOf" srcId="{16CC4DFB-92EC-4E0E-960E-D169DE8BDE31}" destId="{E3AC9206-975F-4A15-98C5-46C07555BB5B}" srcOrd="5" destOrd="0" presId="urn:microsoft.com/office/officeart/2005/8/layout/matrix1"/>
    <dgm:cxn modelId="{1B29B31A-A8BA-46EB-A4F5-A34FD99A9DE9}" type="presParOf" srcId="{16CC4DFB-92EC-4E0E-960E-D169DE8BDE31}" destId="{623C9912-9B6E-490F-8904-2CDD3CC6E428}" srcOrd="6" destOrd="0" presId="urn:microsoft.com/office/officeart/2005/8/layout/matrix1"/>
    <dgm:cxn modelId="{A9C00D7D-B4C1-427E-94CB-F12F6F8B4F43}" type="presParOf" srcId="{16CC4DFB-92EC-4E0E-960E-D169DE8BDE31}" destId="{7808E056-E429-4080-B186-41952F7BB758}" srcOrd="7" destOrd="0" presId="urn:microsoft.com/office/officeart/2005/8/layout/matrix1"/>
    <dgm:cxn modelId="{9D169FF7-15AB-49C3-8233-CF8EFDE513AE}" type="presParOf" srcId="{DAA1D33E-6F9C-4B41-BBDF-4A23498D22C5}" destId="{F4570E71-CA79-42CE-B7F1-08CDC1439B10}"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57F370-E2BA-4684-9DB9-C915047CB9A5}">
      <dsp:nvSpPr>
        <dsp:cNvPr id="0" name=""/>
        <dsp:cNvSpPr/>
      </dsp:nvSpPr>
      <dsp:spPr>
        <a:xfrm rot="16200000">
          <a:off x="872970" y="-872970"/>
          <a:ext cx="2772308" cy="4518248"/>
        </a:xfrm>
        <a:prstGeom prst="round1Rect">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l" defTabSz="889000">
            <a:lnSpc>
              <a:spcPct val="90000"/>
            </a:lnSpc>
            <a:spcBef>
              <a:spcPct val="0"/>
            </a:spcBef>
            <a:spcAft>
              <a:spcPct val="35000"/>
            </a:spcAft>
          </a:pPr>
          <a:r>
            <a:rPr lang="fr-FR" sz="2000" b="1" kern="1200" dirty="0" smtClean="0"/>
            <a:t>- Augmenter la diversité de l’habitat </a:t>
          </a:r>
        </a:p>
        <a:p>
          <a:pPr lvl="0" algn="l" defTabSz="889000">
            <a:lnSpc>
              <a:spcPct val="90000"/>
            </a:lnSpc>
            <a:spcBef>
              <a:spcPct val="0"/>
            </a:spcBef>
            <a:spcAft>
              <a:spcPct val="35000"/>
            </a:spcAft>
          </a:pPr>
          <a:endParaRPr lang="fr-FR" sz="2000" b="1" kern="1200" dirty="0" smtClean="0"/>
        </a:p>
        <a:p>
          <a:pPr lvl="0" algn="l" defTabSz="889000">
            <a:lnSpc>
              <a:spcPct val="90000"/>
            </a:lnSpc>
            <a:spcBef>
              <a:spcPct val="0"/>
            </a:spcBef>
            <a:spcAft>
              <a:spcPct val="35000"/>
            </a:spcAft>
          </a:pPr>
          <a:r>
            <a:rPr lang="fr-FR" sz="2000" b="1" kern="1200" dirty="0" smtClean="0"/>
            <a:t>- Favoriser la mixité fonctionnelle (logements, activités, </a:t>
          </a:r>
          <a:r>
            <a:rPr lang="fr-FR" sz="2000" b="1" kern="1200" dirty="0" err="1" smtClean="0"/>
            <a:t>équipements,etc</a:t>
          </a:r>
          <a:r>
            <a:rPr lang="fr-FR" sz="2000" b="1" kern="1200" dirty="0" smtClean="0"/>
            <a:t>.)</a:t>
          </a:r>
          <a:endParaRPr lang="fr-FR" sz="2000" b="1" kern="1200" dirty="0"/>
        </a:p>
      </dsp:txBody>
      <dsp:txXfrm rot="5400000">
        <a:off x="0" y="0"/>
        <a:ext cx="4518248" cy="2079231"/>
      </dsp:txXfrm>
    </dsp:sp>
    <dsp:sp modelId="{663994E8-F71C-4707-9545-6285F1AA95BF}">
      <dsp:nvSpPr>
        <dsp:cNvPr id="0" name=""/>
        <dsp:cNvSpPr/>
      </dsp:nvSpPr>
      <dsp:spPr>
        <a:xfrm>
          <a:off x="4518248" y="0"/>
          <a:ext cx="4518248" cy="2772308"/>
        </a:xfrm>
        <a:prstGeom prst="round1Rect">
          <a:avLst/>
        </a:prstGeom>
        <a:solidFill>
          <a:schemeClr val="tx2">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fr-FR" sz="2000" b="1" kern="1200" dirty="0" smtClean="0"/>
            <a:t>Renforcer l’ouverture du quartier et la mobilité des habitants </a:t>
          </a:r>
          <a:endParaRPr lang="fr-FR" sz="2000" b="1" kern="1200" dirty="0"/>
        </a:p>
      </dsp:txBody>
      <dsp:txXfrm>
        <a:off x="4518248" y="0"/>
        <a:ext cx="4518248" cy="2079231"/>
      </dsp:txXfrm>
    </dsp:sp>
    <dsp:sp modelId="{BF0017CB-48BE-4D20-9CC5-9B51F8A27632}">
      <dsp:nvSpPr>
        <dsp:cNvPr id="0" name=""/>
        <dsp:cNvSpPr/>
      </dsp:nvSpPr>
      <dsp:spPr>
        <a:xfrm rot="10800000">
          <a:off x="0" y="2772308"/>
          <a:ext cx="4518248" cy="2772308"/>
        </a:xfrm>
        <a:prstGeom prst="round1Rect">
          <a:avLst/>
        </a:prstGeom>
        <a:solidFill>
          <a:schemeClr val="tx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l" defTabSz="889000">
            <a:lnSpc>
              <a:spcPct val="90000"/>
            </a:lnSpc>
            <a:spcBef>
              <a:spcPct val="0"/>
            </a:spcBef>
            <a:spcAft>
              <a:spcPct val="35000"/>
            </a:spcAft>
          </a:pPr>
          <a:r>
            <a:rPr lang="fr-FR" sz="2000" b="1" kern="1200" dirty="0" smtClean="0"/>
            <a:t>- Adapter la densité du quartier à son environnement et aux fonctions urbaines visées</a:t>
          </a:r>
        </a:p>
      </dsp:txBody>
      <dsp:txXfrm rot="10800000">
        <a:off x="0" y="3465385"/>
        <a:ext cx="4518248" cy="2079231"/>
      </dsp:txXfrm>
    </dsp:sp>
    <dsp:sp modelId="{623C9912-9B6E-490F-8904-2CDD3CC6E428}">
      <dsp:nvSpPr>
        <dsp:cNvPr id="0" name=""/>
        <dsp:cNvSpPr/>
      </dsp:nvSpPr>
      <dsp:spPr>
        <a:xfrm rot="5400000">
          <a:off x="5391218" y="1899338"/>
          <a:ext cx="2772308" cy="4518248"/>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l" defTabSz="889000">
            <a:lnSpc>
              <a:spcPct val="90000"/>
            </a:lnSpc>
            <a:spcBef>
              <a:spcPct val="0"/>
            </a:spcBef>
            <a:spcAft>
              <a:spcPct val="35000"/>
            </a:spcAft>
          </a:pPr>
          <a:r>
            <a:rPr lang="fr-FR" sz="2000" b="1" kern="1200" dirty="0" smtClean="0"/>
            <a:t>Réaliser des aménagements urbains et des programmes immobiliers de qualité prenant en compte les usages, les enjeux de gestion et de sureté et anticipant les futures évolutions.</a:t>
          </a:r>
          <a:endParaRPr lang="fr-FR" sz="2000" b="1" kern="1200" dirty="0"/>
        </a:p>
      </dsp:txBody>
      <dsp:txXfrm rot="-5400000">
        <a:off x="4518248" y="3465384"/>
        <a:ext cx="4518248" cy="2079231"/>
      </dsp:txXfrm>
    </dsp:sp>
    <dsp:sp modelId="{F4570E71-CA79-42CE-B7F1-08CDC1439B10}">
      <dsp:nvSpPr>
        <dsp:cNvPr id="0" name=""/>
        <dsp:cNvSpPr/>
      </dsp:nvSpPr>
      <dsp:spPr>
        <a:xfrm>
          <a:off x="3162773" y="2079231"/>
          <a:ext cx="2710948" cy="1386154"/>
        </a:xfrm>
        <a:prstGeom prst="roundRect">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fr-FR" sz="2000" b="1" kern="1200" dirty="0" smtClean="0"/>
            <a:t>Des enjeux différenciés en fonction des territoires</a:t>
          </a:r>
          <a:endParaRPr lang="fr-FR" sz="2000" b="1" kern="1200" dirty="0"/>
        </a:p>
      </dsp:txBody>
      <dsp:txXfrm>
        <a:off x="3230439" y="2146897"/>
        <a:ext cx="2575616" cy="1250822"/>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CF5DAE9-5A4D-4A6C-8D06-412DCBDBA634}" type="datetimeFigureOut">
              <a:rPr lang="fr-FR" smtClean="0"/>
              <a:t>20/12/17</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A3D11B-BC2A-434F-ACCF-167634F374FF}" type="slidenum">
              <a:rPr lang="fr-FR" smtClean="0"/>
              <a:t>‹#›</a:t>
            </a:fld>
            <a:endParaRPr lang="fr-FR"/>
          </a:p>
        </p:txBody>
      </p:sp>
    </p:spTree>
    <p:extLst>
      <p:ext uri="{BB962C8B-B14F-4D97-AF65-F5344CB8AC3E}">
        <p14:creationId xmlns:p14="http://schemas.microsoft.com/office/powerpoint/2010/main" val="11534699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AC5B4827-857D-45E0-98B0-1CB6CA840230}" type="datetime1">
              <a:rPr lang="fr-FR" smtClean="0"/>
              <a:t>20/12/17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6A7B416-D377-401D-8BC6-B8F05CC3E607}" type="slidenum">
              <a:rPr lang="fr-FR" smtClean="0"/>
              <a:t>‹#›</a:t>
            </a:fld>
            <a:endParaRPr lang="fr-FR"/>
          </a:p>
        </p:txBody>
      </p:sp>
    </p:spTree>
    <p:extLst>
      <p:ext uri="{BB962C8B-B14F-4D97-AF65-F5344CB8AC3E}">
        <p14:creationId xmlns:p14="http://schemas.microsoft.com/office/powerpoint/2010/main" val="3216009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799BE5F-65BF-4645-95F2-A289575B1A4C}" type="datetime1">
              <a:rPr lang="fr-FR" smtClean="0"/>
              <a:t>20/12/17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6A7B416-D377-401D-8BC6-B8F05CC3E607}" type="slidenum">
              <a:rPr lang="fr-FR" smtClean="0"/>
              <a:t>‹#›</a:t>
            </a:fld>
            <a:endParaRPr lang="fr-FR"/>
          </a:p>
        </p:txBody>
      </p:sp>
    </p:spTree>
    <p:extLst>
      <p:ext uri="{BB962C8B-B14F-4D97-AF65-F5344CB8AC3E}">
        <p14:creationId xmlns:p14="http://schemas.microsoft.com/office/powerpoint/2010/main" val="259951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962E06E-066B-453D-AB1B-CA338AD76F43}" type="datetime1">
              <a:rPr lang="fr-FR" smtClean="0"/>
              <a:t>20/12/17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6A7B416-D377-401D-8BC6-B8F05CC3E607}" type="slidenum">
              <a:rPr lang="fr-FR" smtClean="0"/>
              <a:t>‹#›</a:t>
            </a:fld>
            <a:endParaRPr lang="fr-FR"/>
          </a:p>
        </p:txBody>
      </p:sp>
    </p:spTree>
    <p:extLst>
      <p:ext uri="{BB962C8B-B14F-4D97-AF65-F5344CB8AC3E}">
        <p14:creationId xmlns:p14="http://schemas.microsoft.com/office/powerpoint/2010/main" val="4114552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1EFBBCD-8559-4738-B9CE-0A7433228FFD}" type="datetime1">
              <a:rPr lang="fr-FR" smtClean="0"/>
              <a:t>20/12/17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6A7B416-D377-401D-8BC6-B8F05CC3E607}" type="slidenum">
              <a:rPr lang="fr-FR" smtClean="0"/>
              <a:t>‹#›</a:t>
            </a:fld>
            <a:endParaRPr lang="fr-FR"/>
          </a:p>
        </p:txBody>
      </p:sp>
    </p:spTree>
    <p:extLst>
      <p:ext uri="{BB962C8B-B14F-4D97-AF65-F5344CB8AC3E}">
        <p14:creationId xmlns:p14="http://schemas.microsoft.com/office/powerpoint/2010/main" val="3387879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12D64741-C7D9-4AEB-8A83-CB7F10965905}" type="datetime1">
              <a:rPr lang="fr-FR" smtClean="0"/>
              <a:t>20/12/17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6A7B416-D377-401D-8BC6-B8F05CC3E607}" type="slidenum">
              <a:rPr lang="fr-FR" smtClean="0"/>
              <a:t>‹#›</a:t>
            </a:fld>
            <a:endParaRPr lang="fr-FR"/>
          </a:p>
        </p:txBody>
      </p:sp>
    </p:spTree>
    <p:extLst>
      <p:ext uri="{BB962C8B-B14F-4D97-AF65-F5344CB8AC3E}">
        <p14:creationId xmlns:p14="http://schemas.microsoft.com/office/powerpoint/2010/main" val="4078058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2E827651-D250-405E-9921-38A39FD8078C}" type="datetime1">
              <a:rPr lang="fr-FR" smtClean="0"/>
              <a:t>20/12/17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6A7B416-D377-401D-8BC6-B8F05CC3E607}" type="slidenum">
              <a:rPr lang="fr-FR" smtClean="0"/>
              <a:t>‹#›</a:t>
            </a:fld>
            <a:endParaRPr lang="fr-FR"/>
          </a:p>
        </p:txBody>
      </p:sp>
    </p:spTree>
    <p:extLst>
      <p:ext uri="{BB962C8B-B14F-4D97-AF65-F5344CB8AC3E}">
        <p14:creationId xmlns:p14="http://schemas.microsoft.com/office/powerpoint/2010/main" val="291654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8AFDD18-34E8-4AE8-8E24-8EE6139FDD0A}" type="datetime1">
              <a:rPr lang="fr-FR" smtClean="0"/>
              <a:t>20/12/17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6A7B416-D377-401D-8BC6-B8F05CC3E607}" type="slidenum">
              <a:rPr lang="fr-FR" smtClean="0"/>
              <a:t>‹#›</a:t>
            </a:fld>
            <a:endParaRPr lang="fr-FR"/>
          </a:p>
        </p:txBody>
      </p:sp>
    </p:spTree>
    <p:extLst>
      <p:ext uri="{BB962C8B-B14F-4D97-AF65-F5344CB8AC3E}">
        <p14:creationId xmlns:p14="http://schemas.microsoft.com/office/powerpoint/2010/main" val="468033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228E29D7-AF5C-4436-A4BF-6C5B76111F9F}" type="datetime1">
              <a:rPr lang="fr-FR" smtClean="0"/>
              <a:t>20/12/17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6A7B416-D377-401D-8BC6-B8F05CC3E607}" type="slidenum">
              <a:rPr lang="fr-FR" smtClean="0"/>
              <a:t>‹#›</a:t>
            </a:fld>
            <a:endParaRPr lang="fr-FR"/>
          </a:p>
        </p:txBody>
      </p:sp>
    </p:spTree>
    <p:extLst>
      <p:ext uri="{BB962C8B-B14F-4D97-AF65-F5344CB8AC3E}">
        <p14:creationId xmlns:p14="http://schemas.microsoft.com/office/powerpoint/2010/main" val="1707464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E0E8125-5C75-47C9-8507-99C3E3F29136}" type="datetime1">
              <a:rPr lang="fr-FR" smtClean="0"/>
              <a:t>20/12/17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6A7B416-D377-401D-8BC6-B8F05CC3E607}" type="slidenum">
              <a:rPr lang="fr-FR" smtClean="0"/>
              <a:t>‹#›</a:t>
            </a:fld>
            <a:endParaRPr lang="fr-FR"/>
          </a:p>
        </p:txBody>
      </p:sp>
    </p:spTree>
    <p:extLst>
      <p:ext uri="{BB962C8B-B14F-4D97-AF65-F5344CB8AC3E}">
        <p14:creationId xmlns:p14="http://schemas.microsoft.com/office/powerpoint/2010/main" val="1883595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F7B67A6-6A7E-4D71-BFCE-1ECDDE2F5A00}" type="datetime1">
              <a:rPr lang="fr-FR" smtClean="0"/>
              <a:t>20/12/17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6A7B416-D377-401D-8BC6-B8F05CC3E607}" type="slidenum">
              <a:rPr lang="fr-FR" smtClean="0"/>
              <a:t>‹#›</a:t>
            </a:fld>
            <a:endParaRPr lang="fr-FR"/>
          </a:p>
        </p:txBody>
      </p:sp>
    </p:spTree>
    <p:extLst>
      <p:ext uri="{BB962C8B-B14F-4D97-AF65-F5344CB8AC3E}">
        <p14:creationId xmlns:p14="http://schemas.microsoft.com/office/powerpoint/2010/main" val="1401279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1CAE1EF-5741-4F55-A71D-EEEAB9C0B40F}" type="datetime1">
              <a:rPr lang="fr-FR" smtClean="0"/>
              <a:t>20/12/17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6A7B416-D377-401D-8BC6-B8F05CC3E607}" type="slidenum">
              <a:rPr lang="fr-FR" smtClean="0"/>
              <a:t>‹#›</a:t>
            </a:fld>
            <a:endParaRPr lang="fr-FR"/>
          </a:p>
        </p:txBody>
      </p:sp>
    </p:spTree>
    <p:extLst>
      <p:ext uri="{BB962C8B-B14F-4D97-AF65-F5344CB8AC3E}">
        <p14:creationId xmlns:p14="http://schemas.microsoft.com/office/powerpoint/2010/main" val="222778610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1DE1F9-A99B-4435-A2EB-5EAC436624C6}" type="datetime1">
              <a:rPr lang="fr-FR" smtClean="0"/>
              <a:t>20/12/17</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A7B416-D377-401D-8BC6-B8F05CC3E607}" type="slidenum">
              <a:rPr lang="fr-FR" smtClean="0"/>
              <a:t>‹#›</a:t>
            </a:fld>
            <a:endParaRPr lang="fr-FR"/>
          </a:p>
        </p:txBody>
      </p:sp>
    </p:spTree>
    <p:extLst>
      <p:ext uri="{BB962C8B-B14F-4D97-AF65-F5344CB8AC3E}">
        <p14:creationId xmlns:p14="http://schemas.microsoft.com/office/powerpoint/2010/main" val="20255492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7.xml"/><Relationship Id="rId2"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b="1" i="1" dirty="0" smtClean="0"/>
              <a:t>NPNRU </a:t>
            </a:r>
            <a:r>
              <a:rPr lang="fr-FR" b="1" i="1" dirty="0"/>
              <a:t>: Une nouvelle dynamique est-elle possible ? </a:t>
            </a:r>
            <a:endParaRPr lang="fr-FR" dirty="0"/>
          </a:p>
        </p:txBody>
      </p:sp>
      <p:sp>
        <p:nvSpPr>
          <p:cNvPr id="3" name="Sous-titre 2"/>
          <p:cNvSpPr>
            <a:spLocks noGrp="1"/>
          </p:cNvSpPr>
          <p:nvPr>
            <p:ph type="subTitle" idx="1"/>
          </p:nvPr>
        </p:nvSpPr>
        <p:spPr>
          <a:xfrm>
            <a:off x="755575" y="3886200"/>
            <a:ext cx="7674803" cy="1415008"/>
          </a:xfrm>
        </p:spPr>
        <p:txBody>
          <a:bodyPr>
            <a:normAutofit fontScale="62500" lnSpcReduction="20000"/>
          </a:bodyPr>
          <a:lstStyle/>
          <a:p>
            <a:r>
              <a:rPr lang="fr-FR" dirty="0" smtClean="0"/>
              <a:t>Journée-débat 7 décembre 2017</a:t>
            </a:r>
          </a:p>
          <a:p>
            <a:r>
              <a:rPr lang="fr-FR" sz="4200" dirty="0" smtClean="0">
                <a:solidFill>
                  <a:srgbClr val="0070C0"/>
                </a:solidFill>
              </a:rPr>
              <a:t> </a:t>
            </a:r>
            <a:r>
              <a:rPr lang="fr-FR" sz="4200" b="1" i="1" dirty="0">
                <a:solidFill>
                  <a:srgbClr val="0070C0"/>
                </a:solidFill>
              </a:rPr>
              <a:t>Le NPNRU : Des enjeux différenciés en fonction des </a:t>
            </a:r>
            <a:r>
              <a:rPr lang="fr-FR" sz="4200" b="1" i="1" dirty="0" smtClean="0">
                <a:solidFill>
                  <a:srgbClr val="0070C0"/>
                </a:solidFill>
              </a:rPr>
              <a:t>territoires </a:t>
            </a:r>
            <a:endParaRPr lang="fr-FR" sz="4200" dirty="0">
              <a:solidFill>
                <a:srgbClr val="0070C0"/>
              </a:solidFill>
            </a:endParaRPr>
          </a:p>
          <a:p>
            <a:r>
              <a:rPr lang="fr-FR" i="1" dirty="0"/>
              <a:t>Intervention de </a:t>
            </a:r>
            <a:r>
              <a:rPr lang="fr-FR" b="1" i="1" dirty="0"/>
              <a:t>Didier VANONI, </a:t>
            </a:r>
            <a:r>
              <a:rPr lang="fr-FR" b="1" i="1" dirty="0" smtClean="0"/>
              <a:t>FORS –Recherche sociale</a:t>
            </a:r>
            <a:endParaRPr lang="fr-F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16758" y="0"/>
            <a:ext cx="1427242" cy="14314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Image 5" descr="fors_elements_logo[1].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079" y="14822"/>
            <a:ext cx="2736304" cy="808141"/>
          </a:xfrm>
          <a:prstGeom prst="rect">
            <a:avLst/>
          </a:prstGeom>
          <a:noFill/>
        </p:spPr>
      </p:pic>
      <p:sp>
        <p:nvSpPr>
          <p:cNvPr id="4" name="Rectangle 3"/>
          <p:cNvSpPr/>
          <p:nvPr/>
        </p:nvSpPr>
        <p:spPr>
          <a:xfrm>
            <a:off x="179512" y="692696"/>
            <a:ext cx="1493912" cy="523220"/>
          </a:xfrm>
          <a:prstGeom prst="rect">
            <a:avLst/>
          </a:prstGeom>
        </p:spPr>
        <p:txBody>
          <a:bodyPr wrap="square">
            <a:spAutoFit/>
          </a:bodyPr>
          <a:lstStyle/>
          <a:p>
            <a:r>
              <a:rPr lang="fr-FR" sz="700" dirty="0"/>
              <a:t> </a:t>
            </a:r>
            <a:r>
              <a:rPr lang="fr-FR" sz="700" dirty="0" smtClean="0"/>
              <a:t>69</a:t>
            </a:r>
            <a:r>
              <a:rPr lang="fr-FR" sz="700" dirty="0"/>
              <a:t>, rue La Fayette - 75009 PARIS</a:t>
            </a:r>
          </a:p>
          <a:p>
            <a:r>
              <a:rPr lang="fr-FR" sz="700" dirty="0"/>
              <a:t>Tél. : 01 48 24 79 00</a:t>
            </a:r>
          </a:p>
          <a:p>
            <a:r>
              <a:rPr lang="fr-FR" sz="700" dirty="0" smtClean="0"/>
              <a:t>E-mail</a:t>
            </a:r>
            <a:r>
              <a:rPr lang="fr-FR" sz="700" dirty="0"/>
              <a:t> : fors@fors-rs.com</a:t>
            </a:r>
          </a:p>
          <a:p>
            <a:r>
              <a:rPr lang="fr-FR" sz="700" u="sng" dirty="0"/>
              <a:t>www.fors-rs.com</a:t>
            </a:r>
            <a:endParaRPr lang="fr-FR" sz="700" dirty="0"/>
          </a:p>
        </p:txBody>
      </p:sp>
      <p:sp>
        <p:nvSpPr>
          <p:cNvPr id="5" name="Espace réservé du numéro de diapositive 4"/>
          <p:cNvSpPr>
            <a:spLocks noGrp="1"/>
          </p:cNvSpPr>
          <p:nvPr>
            <p:ph type="sldNum" sz="quarter" idx="12"/>
          </p:nvPr>
        </p:nvSpPr>
        <p:spPr/>
        <p:txBody>
          <a:bodyPr/>
          <a:lstStyle/>
          <a:p>
            <a:fld id="{66A7B416-D377-401D-8BC6-B8F05CC3E607}" type="slidenum">
              <a:rPr lang="fr-FR" smtClean="0"/>
              <a:t>1</a:t>
            </a:fld>
            <a:endParaRPr lang="fr-FR"/>
          </a:p>
        </p:txBody>
      </p:sp>
    </p:spTree>
    <p:extLst>
      <p:ext uri="{BB962C8B-B14F-4D97-AF65-F5344CB8AC3E}">
        <p14:creationId xmlns:p14="http://schemas.microsoft.com/office/powerpoint/2010/main" val="32174688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496" y="0"/>
            <a:ext cx="9108504" cy="1143000"/>
          </a:xfrm>
        </p:spPr>
        <p:txBody>
          <a:bodyPr>
            <a:normAutofit fontScale="90000"/>
          </a:bodyPr>
          <a:lstStyle/>
          <a:p>
            <a:r>
              <a:rPr lang="fr-FR" sz="3600" b="1" dirty="0" smtClean="0">
                <a:solidFill>
                  <a:srgbClr val="0070C0"/>
                </a:solidFill>
              </a:rPr>
              <a:t>Questionnements concernant les </a:t>
            </a:r>
            <a:r>
              <a:rPr lang="fr-FR" sz="3600" b="1" dirty="0">
                <a:solidFill>
                  <a:srgbClr val="0070C0"/>
                </a:solidFill>
              </a:rPr>
              <a:t>objectifs et fondamentaux du </a:t>
            </a:r>
            <a:r>
              <a:rPr lang="fr-FR" sz="3600" b="1" dirty="0" smtClean="0">
                <a:solidFill>
                  <a:srgbClr val="0070C0"/>
                </a:solidFill>
              </a:rPr>
              <a:t>NPRU</a:t>
            </a:r>
            <a:endParaRPr lang="fr-FR" sz="3600" b="1" dirty="0"/>
          </a:p>
        </p:txBody>
      </p:sp>
      <p:sp>
        <p:nvSpPr>
          <p:cNvPr id="3" name="Espace réservé du contenu 2"/>
          <p:cNvSpPr>
            <a:spLocks noGrp="1"/>
          </p:cNvSpPr>
          <p:nvPr>
            <p:ph idx="1"/>
          </p:nvPr>
        </p:nvSpPr>
        <p:spPr>
          <a:xfrm>
            <a:off x="251520" y="1124744"/>
            <a:ext cx="8892480" cy="5544616"/>
          </a:xfrm>
        </p:spPr>
        <p:txBody>
          <a:bodyPr>
            <a:normAutofit/>
          </a:bodyPr>
          <a:lstStyle/>
          <a:p>
            <a:pPr marL="0" indent="0">
              <a:buNone/>
            </a:pPr>
            <a:r>
              <a:rPr lang="fr-FR" sz="2400" dirty="0" smtClean="0"/>
              <a:t>Les NPRU, dans </a:t>
            </a:r>
            <a:r>
              <a:rPr lang="fr-FR" sz="2400" dirty="0"/>
              <a:t>ces </a:t>
            </a:r>
            <a:r>
              <a:rPr lang="fr-FR" sz="2400" dirty="0" smtClean="0"/>
              <a:t>circonstances,  prennent </a:t>
            </a:r>
            <a:r>
              <a:rPr lang="fr-FR" sz="2400" dirty="0"/>
              <a:t>une dimension tout à fait inédite par rapport à ce </a:t>
            </a:r>
            <a:r>
              <a:rPr lang="fr-FR" sz="2400" dirty="0" smtClean="0"/>
              <a:t>qu’avaient </a:t>
            </a:r>
            <a:r>
              <a:rPr lang="fr-FR" sz="2400" dirty="0"/>
              <a:t>été </a:t>
            </a:r>
            <a:r>
              <a:rPr lang="fr-FR" sz="2400" dirty="0" smtClean="0"/>
              <a:t>les PRU (ANRU 1)</a:t>
            </a:r>
            <a:r>
              <a:rPr lang="fr-FR" sz="2400" dirty="0"/>
              <a:t> </a:t>
            </a:r>
            <a:r>
              <a:rPr lang="fr-FR" sz="2400" dirty="0" smtClean="0"/>
              <a:t>et posent des questions nouvelles concernant : </a:t>
            </a:r>
          </a:p>
          <a:p>
            <a:pPr lvl="1"/>
            <a:r>
              <a:rPr lang="fr-FR" sz="2000" dirty="0" smtClean="0"/>
              <a:t>la </a:t>
            </a:r>
            <a:r>
              <a:rPr lang="fr-FR" sz="2000" dirty="0"/>
              <a:t>reconstitution de l’offre, </a:t>
            </a:r>
            <a:endParaRPr lang="fr-FR" sz="2000" dirty="0" smtClean="0"/>
          </a:p>
          <a:p>
            <a:pPr lvl="1"/>
            <a:r>
              <a:rPr lang="fr-FR" sz="2000" dirty="0" smtClean="0"/>
              <a:t>la </a:t>
            </a:r>
            <a:r>
              <a:rPr lang="fr-FR" sz="2000" dirty="0"/>
              <a:t>possibilité d’offrir une alternative au logement social, </a:t>
            </a:r>
            <a:endParaRPr lang="fr-FR" sz="2000" dirty="0" smtClean="0"/>
          </a:p>
          <a:p>
            <a:pPr lvl="1"/>
            <a:r>
              <a:rPr lang="fr-FR" sz="2000" dirty="0" smtClean="0"/>
              <a:t>la </a:t>
            </a:r>
            <a:r>
              <a:rPr lang="fr-FR" sz="2000" dirty="0"/>
              <a:t>gestion des friches urbaines, </a:t>
            </a:r>
            <a:endParaRPr lang="fr-FR" sz="2000" dirty="0" smtClean="0"/>
          </a:p>
          <a:p>
            <a:pPr lvl="1"/>
            <a:r>
              <a:rPr lang="fr-FR" sz="2000" dirty="0" smtClean="0"/>
              <a:t>la </a:t>
            </a:r>
            <a:r>
              <a:rPr lang="fr-FR" sz="2000" dirty="0"/>
              <a:t>possibilité de créer une certaine mixité sociale, </a:t>
            </a:r>
            <a:endParaRPr lang="fr-FR" sz="2000" dirty="0" smtClean="0"/>
          </a:p>
          <a:p>
            <a:pPr lvl="1"/>
            <a:r>
              <a:rPr lang="fr-FR" sz="2000" dirty="0" smtClean="0"/>
              <a:t>anticiper </a:t>
            </a:r>
            <a:r>
              <a:rPr lang="fr-FR" sz="2000" dirty="0"/>
              <a:t>sur le vieillissement de la population la plus anciennement </a:t>
            </a:r>
            <a:r>
              <a:rPr lang="fr-FR" sz="2000" dirty="0" smtClean="0"/>
              <a:t>implantée (et son renouvellement) ... </a:t>
            </a:r>
          </a:p>
          <a:p>
            <a:pPr marL="457200" lvl="1" indent="0">
              <a:buNone/>
            </a:pPr>
            <a:endParaRPr lang="fr-FR" sz="2000" dirty="0" smtClean="0"/>
          </a:p>
          <a:p>
            <a:pPr marL="0" indent="0">
              <a:buNone/>
            </a:pPr>
            <a:r>
              <a:rPr lang="fr-FR" sz="2400" dirty="0" smtClean="0"/>
              <a:t>En </a:t>
            </a:r>
            <a:r>
              <a:rPr lang="fr-FR" sz="2400" dirty="0"/>
              <a:t>outre, il devient incontournable de se poser la question de ce que sont aujourd’hui, </a:t>
            </a:r>
            <a:r>
              <a:rPr lang="fr-FR" sz="2400" b="1" dirty="0"/>
              <a:t>les facteurs d’attractivité réels </a:t>
            </a:r>
            <a:r>
              <a:rPr lang="fr-FR" sz="2400" dirty="0"/>
              <a:t>pour les populations que l’on souhaite faire venir </a:t>
            </a:r>
            <a:r>
              <a:rPr lang="fr-FR" sz="2400" dirty="0" smtClean="0"/>
              <a:t>dans </a:t>
            </a:r>
            <a:r>
              <a:rPr lang="fr-FR" sz="2400" dirty="0"/>
              <a:t>ces quartiers en </a:t>
            </a:r>
            <a:r>
              <a:rPr lang="fr-FR" sz="2400" dirty="0" smtClean="0"/>
              <a:t>NPRU</a:t>
            </a:r>
            <a:r>
              <a:rPr lang="fr-FR" sz="2400" dirty="0"/>
              <a:t>…</a:t>
            </a:r>
          </a:p>
          <a:p>
            <a:endParaRPr lang="fr-FR" dirty="0"/>
          </a:p>
        </p:txBody>
      </p:sp>
      <p:sp>
        <p:nvSpPr>
          <p:cNvPr id="4" name="Espace réservé du numéro de diapositive 3"/>
          <p:cNvSpPr>
            <a:spLocks noGrp="1"/>
          </p:cNvSpPr>
          <p:nvPr>
            <p:ph type="sldNum" sz="quarter" idx="12"/>
          </p:nvPr>
        </p:nvSpPr>
        <p:spPr/>
        <p:txBody>
          <a:bodyPr/>
          <a:lstStyle/>
          <a:p>
            <a:fld id="{66A7B416-D377-401D-8BC6-B8F05CC3E607}" type="slidenum">
              <a:rPr lang="fr-FR" smtClean="0"/>
              <a:t>10</a:t>
            </a:fld>
            <a:endParaRPr lang="fr-FR"/>
          </a:p>
        </p:txBody>
      </p:sp>
    </p:spTree>
    <p:extLst>
      <p:ext uri="{BB962C8B-B14F-4D97-AF65-F5344CB8AC3E}">
        <p14:creationId xmlns:p14="http://schemas.microsoft.com/office/powerpoint/2010/main" val="264741936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Autofit/>
          </a:bodyPr>
          <a:lstStyle/>
          <a:p>
            <a:r>
              <a:rPr lang="fr-FR" sz="3600" b="1" dirty="0" smtClean="0">
                <a:solidFill>
                  <a:schemeClr val="accent1">
                    <a:lumMod val="75000"/>
                  </a:schemeClr>
                </a:solidFill>
              </a:rPr>
              <a:t>Quelques exemples </a:t>
            </a:r>
            <a:br>
              <a:rPr lang="fr-FR" sz="3600" b="1" dirty="0" smtClean="0">
                <a:solidFill>
                  <a:schemeClr val="accent1">
                    <a:lumMod val="75000"/>
                  </a:schemeClr>
                </a:solidFill>
              </a:rPr>
            </a:br>
            <a:r>
              <a:rPr lang="fr-FR" sz="3600" b="1" dirty="0" smtClean="0">
                <a:solidFill>
                  <a:schemeClr val="accent1">
                    <a:lumMod val="75000"/>
                  </a:schemeClr>
                </a:solidFill>
              </a:rPr>
              <a:t>de préconisations </a:t>
            </a:r>
            <a:br>
              <a:rPr lang="fr-FR" sz="3600" b="1" dirty="0" smtClean="0">
                <a:solidFill>
                  <a:schemeClr val="accent1">
                    <a:lumMod val="75000"/>
                  </a:schemeClr>
                </a:solidFill>
              </a:rPr>
            </a:br>
            <a:r>
              <a:rPr lang="fr-FR" sz="3600" b="1" dirty="0" smtClean="0">
                <a:solidFill>
                  <a:schemeClr val="accent1">
                    <a:lumMod val="75000"/>
                  </a:schemeClr>
                </a:solidFill>
              </a:rPr>
              <a:t>pour des contextes particuliers</a:t>
            </a:r>
            <a:endParaRPr lang="fr-FR" sz="3600" b="1" dirty="0">
              <a:solidFill>
                <a:schemeClr val="accent1">
                  <a:lumMod val="75000"/>
                </a:schemeClr>
              </a:solidFill>
            </a:endParaRPr>
          </a:p>
        </p:txBody>
      </p:sp>
      <p:sp>
        <p:nvSpPr>
          <p:cNvPr id="4" name="Espace réservé du numéro de diapositive 3"/>
          <p:cNvSpPr>
            <a:spLocks noGrp="1"/>
          </p:cNvSpPr>
          <p:nvPr>
            <p:ph type="sldNum" sz="quarter" idx="12"/>
          </p:nvPr>
        </p:nvSpPr>
        <p:spPr/>
        <p:txBody>
          <a:bodyPr/>
          <a:lstStyle/>
          <a:p>
            <a:fld id="{66A7B416-D377-401D-8BC6-B8F05CC3E607}" type="slidenum">
              <a:rPr lang="fr-FR" smtClean="0"/>
              <a:t>11</a:t>
            </a:fld>
            <a:endParaRPr lang="fr-FR"/>
          </a:p>
        </p:txBody>
      </p:sp>
    </p:spTree>
    <p:extLst>
      <p:ext uri="{BB962C8B-B14F-4D97-AF65-F5344CB8AC3E}">
        <p14:creationId xmlns:p14="http://schemas.microsoft.com/office/powerpoint/2010/main" val="21851824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826" y="116632"/>
            <a:ext cx="9144000" cy="1052736"/>
          </a:xfrm>
        </p:spPr>
        <p:txBody>
          <a:bodyPr>
            <a:noAutofit/>
          </a:bodyPr>
          <a:lstStyle/>
          <a:p>
            <a:r>
              <a:rPr lang="fr-FR" sz="2800" b="1" dirty="0" smtClean="0">
                <a:solidFill>
                  <a:srgbClr val="0070C0"/>
                </a:solidFill>
              </a:rPr>
              <a:t>Cas d’un PRU dans un grand quartier  francilien : </a:t>
            </a:r>
            <a:br>
              <a:rPr lang="fr-FR" sz="2800" b="1" dirty="0" smtClean="0">
                <a:solidFill>
                  <a:srgbClr val="0070C0"/>
                </a:solidFill>
              </a:rPr>
            </a:br>
            <a:r>
              <a:rPr lang="fr-FR" sz="2400" b="1" i="1" dirty="0" smtClean="0">
                <a:solidFill>
                  <a:srgbClr val="0070C0"/>
                </a:solidFill>
              </a:rPr>
              <a:t>la nécessité de prendre en compte le fonctionnement social urbain dans le cadre de l’élaboration du projet</a:t>
            </a:r>
            <a:endParaRPr lang="fr-FR" sz="2400" b="1" i="1" dirty="0">
              <a:solidFill>
                <a:srgbClr val="0070C0"/>
              </a:solidFill>
            </a:endParaRPr>
          </a:p>
        </p:txBody>
      </p:sp>
      <p:sp>
        <p:nvSpPr>
          <p:cNvPr id="3" name="Espace réservé du contenu 2"/>
          <p:cNvSpPr>
            <a:spLocks noGrp="1"/>
          </p:cNvSpPr>
          <p:nvPr>
            <p:ph idx="1"/>
          </p:nvPr>
        </p:nvSpPr>
        <p:spPr>
          <a:xfrm>
            <a:off x="107503" y="1484784"/>
            <a:ext cx="8810825" cy="5477483"/>
          </a:xfrm>
        </p:spPr>
        <p:txBody>
          <a:bodyPr>
            <a:normAutofit/>
          </a:bodyPr>
          <a:lstStyle/>
          <a:p>
            <a:pPr algn="just"/>
            <a:r>
              <a:rPr lang="fr-FR" sz="1800" dirty="0" smtClean="0"/>
              <a:t>Dans le cadre du PRU, les transformations physiques et sociales ne permettront probablement pas de résoudre (tous) les problèmes de fonctionnement social-urbain identifiés, pour plusieurs raisons:</a:t>
            </a:r>
          </a:p>
          <a:p>
            <a:pPr lvl="1" algn="just"/>
            <a:r>
              <a:rPr lang="fr-FR" sz="1800" b="1" dirty="0" smtClean="0"/>
              <a:t>Le caractère endémique des problèmes repérés: </a:t>
            </a:r>
            <a:r>
              <a:rPr lang="fr-FR" sz="1800" dirty="0" smtClean="0"/>
              <a:t>les dysfonctionnements sont nombreux et prennent parfois des proportions importantes. Les réponses à apporter sont donc complexes et peuvent s’inscrire sur du long terme;</a:t>
            </a:r>
          </a:p>
          <a:p>
            <a:pPr lvl="1" algn="just"/>
            <a:r>
              <a:rPr lang="fr-FR" sz="1800" b="1" dirty="0" smtClean="0"/>
              <a:t>La temporalité du projet: </a:t>
            </a:r>
            <a:r>
              <a:rPr lang="fr-FR" sz="1800" dirty="0" smtClean="0"/>
              <a:t>tous les secteurs du quartier ne seront pas traités en même temps (voire interviendront au-delà du PRU), et les dysfonctionnements seront donc persistants au moins jusqu’au début des interventions.</a:t>
            </a:r>
          </a:p>
          <a:p>
            <a:pPr lvl="1" algn="just"/>
            <a:r>
              <a:rPr lang="fr-FR" sz="1800" b="1" dirty="0" smtClean="0"/>
              <a:t>Les inconnues du projet: </a:t>
            </a:r>
            <a:r>
              <a:rPr lang="fr-FR" sz="1800" dirty="0" smtClean="0"/>
              <a:t>le fonctionnement social-urbain dépend pour partie des caractéristiques socio-économiques et culturelles des habitants en place. Comment va se jouer la diversification et « le mixage » des populations? Par ex., comment la création de nombreux logements privés, peut réellement influer sur la composition sociale au point de modifier en profondeur les pratiques et les usages du quartier? </a:t>
            </a:r>
          </a:p>
          <a:p>
            <a:pPr marL="457200" lvl="1" indent="0" algn="just">
              <a:buNone/>
            </a:pPr>
            <a:endParaRPr lang="fr-FR" sz="1800" b="1" dirty="0" smtClean="0"/>
          </a:p>
          <a:p>
            <a:pPr marL="457200" lvl="1" indent="0" algn="just">
              <a:buNone/>
            </a:pPr>
            <a:r>
              <a:rPr lang="fr-FR" sz="1800" b="1" dirty="0" smtClean="0"/>
              <a:t>Quelle stratégie de mutation</a:t>
            </a:r>
            <a:r>
              <a:rPr lang="fr-FR" sz="1800" b="1" dirty="0"/>
              <a:t> </a:t>
            </a:r>
            <a:r>
              <a:rPr lang="fr-FR" sz="1800" b="1" dirty="0" smtClean="0"/>
              <a:t>et quels points de vigilance pour l’élaboration du projet urbain?</a:t>
            </a:r>
          </a:p>
        </p:txBody>
      </p:sp>
      <p:sp>
        <p:nvSpPr>
          <p:cNvPr id="4" name="Espace réservé du numéro de diapositive 3"/>
          <p:cNvSpPr>
            <a:spLocks noGrp="1"/>
          </p:cNvSpPr>
          <p:nvPr>
            <p:ph type="sldNum" sz="quarter" idx="12"/>
          </p:nvPr>
        </p:nvSpPr>
        <p:spPr/>
        <p:txBody>
          <a:bodyPr/>
          <a:lstStyle/>
          <a:p>
            <a:fld id="{5A4AFE11-AC6B-C646-919E-69ED9A449719}" type="slidenum">
              <a:rPr lang="fr-FR" smtClean="0"/>
              <a:pPr/>
              <a:t>12</a:t>
            </a:fld>
            <a:endParaRPr lang="fr-FR" dirty="0"/>
          </a:p>
        </p:txBody>
      </p:sp>
      <p:sp>
        <p:nvSpPr>
          <p:cNvPr id="5" name="Flèche droite 4"/>
          <p:cNvSpPr/>
          <p:nvPr/>
        </p:nvSpPr>
        <p:spPr>
          <a:xfrm>
            <a:off x="160353" y="6309320"/>
            <a:ext cx="360040"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56474956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2314" y="0"/>
            <a:ext cx="9146314" cy="692696"/>
          </a:xfrm>
        </p:spPr>
        <p:txBody>
          <a:bodyPr vert="horz" lIns="91440" tIns="45720" rIns="91440" bIns="45720" rtlCol="0" anchor="ctr">
            <a:noAutofit/>
          </a:bodyPr>
          <a:lstStyle/>
          <a:p>
            <a:r>
              <a:rPr lang="fr-FR" sz="2800" b="1" dirty="0" smtClean="0">
                <a:solidFill>
                  <a:srgbClr val="0070C0"/>
                </a:solidFill>
              </a:rPr>
              <a:t>Dimensionner correctement la </a:t>
            </a:r>
            <a:r>
              <a:rPr lang="fr-FR" sz="2800" b="1" dirty="0">
                <a:solidFill>
                  <a:srgbClr val="0070C0"/>
                </a:solidFill>
              </a:rPr>
              <a:t>phase 1 pour assurer </a:t>
            </a:r>
            <a:r>
              <a:rPr lang="fr-FR" sz="2800" b="1" dirty="0" smtClean="0">
                <a:solidFill>
                  <a:srgbClr val="0070C0"/>
                </a:solidFill>
              </a:rPr>
              <a:t>la réussite du projet</a:t>
            </a:r>
            <a:endParaRPr lang="fr-FR" sz="2800" b="1" dirty="0">
              <a:solidFill>
                <a:srgbClr val="0070C0"/>
              </a:solidFill>
            </a:endParaRPr>
          </a:p>
        </p:txBody>
      </p:sp>
      <p:grpSp>
        <p:nvGrpSpPr>
          <p:cNvPr id="7" name="Grouper 6"/>
          <p:cNvGrpSpPr/>
          <p:nvPr/>
        </p:nvGrpSpPr>
        <p:grpSpPr>
          <a:xfrm>
            <a:off x="165004" y="760012"/>
            <a:ext cx="8701574" cy="1306740"/>
            <a:chOff x="2133600" y="-229732"/>
            <a:chExt cx="1828800" cy="1215974"/>
          </a:xfrm>
        </p:grpSpPr>
        <p:sp>
          <p:nvSpPr>
            <p:cNvPr id="11" name="Rectangle à coins arrondis 10"/>
            <p:cNvSpPr/>
            <p:nvPr/>
          </p:nvSpPr>
          <p:spPr>
            <a:xfrm>
              <a:off x="2133600" y="-229732"/>
              <a:ext cx="1828800" cy="1016000"/>
            </a:xfrm>
            <a:prstGeom prst="roundRect">
              <a:avLst>
                <a:gd name="adj" fmla="val 10000"/>
              </a:avLst>
            </a:prstGeom>
            <a:solidFill>
              <a:schemeClr val="tx2"/>
            </a:solidFill>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anchor="ctr"/>
            <a:lstStyle/>
            <a:p>
              <a:pPr algn="ctr"/>
              <a:r>
                <a:rPr lang="fr-FR" sz="2800" b="1" cap="small" dirty="0" smtClean="0">
                  <a:latin typeface="Corbel"/>
                  <a:cs typeface="Corbel"/>
                </a:rPr>
                <a:t>Un </a:t>
              </a:r>
              <a:r>
                <a:rPr lang="fr-FR" sz="2400" b="1" cap="small" dirty="0" smtClean="0">
                  <a:latin typeface="Corbel"/>
                  <a:cs typeface="Corbel"/>
                </a:rPr>
                <a:t>très grand quartier divisé en sous-ensembles</a:t>
              </a:r>
              <a:r>
                <a:rPr lang="fr-FR" sz="2400" b="1" cap="small" dirty="0">
                  <a:latin typeface="Corbel"/>
                  <a:cs typeface="Corbel"/>
                </a:rPr>
                <a:t> </a:t>
              </a:r>
              <a:r>
                <a:rPr lang="fr-FR" sz="2400" b="1" cap="small" dirty="0" smtClean="0">
                  <a:latin typeface="Corbel"/>
                  <a:cs typeface="Corbel"/>
                </a:rPr>
                <a:t>rencontrant  tous des difficultés et dont certains sont laissés « en attente »</a:t>
              </a:r>
              <a:endParaRPr lang="fr-FR" sz="2400" b="1" cap="small" dirty="0">
                <a:latin typeface="Corbel"/>
                <a:cs typeface="Corbel"/>
              </a:endParaRPr>
            </a:p>
          </p:txBody>
        </p:sp>
        <p:sp>
          <p:nvSpPr>
            <p:cNvPr id="12" name="Rectangle 11"/>
            <p:cNvSpPr/>
            <p:nvPr/>
          </p:nvSpPr>
          <p:spPr>
            <a:xfrm>
              <a:off x="2163358" y="29758"/>
              <a:ext cx="1769284" cy="95648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endParaRPr lang="fr-FR" b="1" kern="1200"/>
            </a:p>
          </p:txBody>
        </p:sp>
      </p:grpSp>
      <p:grpSp>
        <p:nvGrpSpPr>
          <p:cNvPr id="8" name="Grouper 7"/>
          <p:cNvGrpSpPr/>
          <p:nvPr/>
        </p:nvGrpSpPr>
        <p:grpSpPr>
          <a:xfrm>
            <a:off x="1124132" y="2051860"/>
            <a:ext cx="457200" cy="380999"/>
            <a:chOff x="2819400" y="1079499"/>
            <a:chExt cx="457200" cy="380999"/>
          </a:xfrm>
        </p:grpSpPr>
        <p:sp>
          <p:nvSpPr>
            <p:cNvPr id="9" name="Flèche vers la droite 8"/>
            <p:cNvSpPr/>
            <p:nvPr/>
          </p:nvSpPr>
          <p:spPr>
            <a:xfrm rot="5400000">
              <a:off x="2857500" y="1041399"/>
              <a:ext cx="380999" cy="457200"/>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1">
              <a:schemeClr val="accent1">
                <a:tint val="60000"/>
                <a:hueOff val="0"/>
                <a:satOff val="0"/>
                <a:lumOff val="0"/>
                <a:alphaOff val="0"/>
              </a:schemeClr>
            </a:effectRef>
            <a:fontRef idx="minor">
              <a:schemeClr val="lt1"/>
            </a:fontRef>
          </p:style>
        </p:sp>
        <p:sp>
          <p:nvSpPr>
            <p:cNvPr id="10" name="Flèche vers la droite 6"/>
            <p:cNvSpPr/>
            <p:nvPr/>
          </p:nvSpPr>
          <p:spPr>
            <a:xfrm>
              <a:off x="2910840" y="1079499"/>
              <a:ext cx="274320" cy="26669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fr-FR" sz="1900" kern="1200"/>
            </a:p>
          </p:txBody>
        </p:sp>
      </p:grpSp>
      <p:grpSp>
        <p:nvGrpSpPr>
          <p:cNvPr id="13" name="Grouper 12"/>
          <p:cNvGrpSpPr/>
          <p:nvPr/>
        </p:nvGrpSpPr>
        <p:grpSpPr>
          <a:xfrm>
            <a:off x="25874" y="2664068"/>
            <a:ext cx="2817933" cy="3489088"/>
            <a:chOff x="2163358" y="29758"/>
            <a:chExt cx="1870363" cy="1261294"/>
          </a:xfrm>
        </p:grpSpPr>
        <p:sp>
          <p:nvSpPr>
            <p:cNvPr id="14" name="Rectangle à coins arrondis 13"/>
            <p:cNvSpPr/>
            <p:nvPr/>
          </p:nvSpPr>
          <p:spPr>
            <a:xfrm>
              <a:off x="2328051" y="42485"/>
              <a:ext cx="1705670" cy="1248567"/>
            </a:xfrm>
            <a:prstGeom prst="roundRect">
              <a:avLst>
                <a:gd name="adj" fmla="val 10000"/>
              </a:avLst>
            </a:prstGeom>
            <a:solidFill>
              <a:schemeClr val="accent1"/>
            </a:solidFill>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a:lstStyle/>
            <a:p>
              <a:pPr algn="ctr"/>
              <a:endParaRPr lang="fr-FR" b="1" dirty="0" smtClean="0">
                <a:latin typeface="Corbel"/>
                <a:cs typeface="Corbel"/>
              </a:endParaRPr>
            </a:p>
            <a:p>
              <a:pPr algn="ctr"/>
              <a:endParaRPr lang="fr-FR" b="1" dirty="0">
                <a:latin typeface="Corbel"/>
                <a:cs typeface="Corbel"/>
              </a:endParaRPr>
            </a:p>
            <a:p>
              <a:pPr algn="ctr"/>
              <a:r>
                <a:rPr lang="fr-FR" b="1" dirty="0" smtClean="0">
                  <a:latin typeface="Corbel"/>
                  <a:cs typeface="Corbel"/>
                </a:rPr>
                <a:t>Avoir </a:t>
              </a:r>
              <a:r>
                <a:rPr lang="fr-FR" b="1" dirty="0">
                  <a:latin typeface="Corbel"/>
                  <a:cs typeface="Corbel"/>
                </a:rPr>
                <a:t>un projet urbain suffisamment ambitieux au vu des dysfonctionnements à résoudre</a:t>
              </a:r>
            </a:p>
          </p:txBody>
        </p:sp>
        <p:sp>
          <p:nvSpPr>
            <p:cNvPr id="15" name="Rectangle 14"/>
            <p:cNvSpPr/>
            <p:nvPr/>
          </p:nvSpPr>
          <p:spPr>
            <a:xfrm>
              <a:off x="2163358" y="29758"/>
              <a:ext cx="1769284" cy="95648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endParaRPr lang="fr-FR" b="1" kern="1200"/>
            </a:p>
          </p:txBody>
        </p:sp>
      </p:grpSp>
      <p:grpSp>
        <p:nvGrpSpPr>
          <p:cNvPr id="16" name="Grouper 15"/>
          <p:cNvGrpSpPr/>
          <p:nvPr/>
        </p:nvGrpSpPr>
        <p:grpSpPr>
          <a:xfrm>
            <a:off x="4058591" y="2051860"/>
            <a:ext cx="457200" cy="380999"/>
            <a:chOff x="2819400" y="1079499"/>
            <a:chExt cx="457200" cy="380999"/>
          </a:xfrm>
        </p:grpSpPr>
        <p:sp>
          <p:nvSpPr>
            <p:cNvPr id="17" name="Flèche vers la droite 16"/>
            <p:cNvSpPr/>
            <p:nvPr/>
          </p:nvSpPr>
          <p:spPr>
            <a:xfrm rot="5400000">
              <a:off x="2857500" y="1041399"/>
              <a:ext cx="380999" cy="457200"/>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1">
              <a:schemeClr val="accent1">
                <a:tint val="60000"/>
                <a:hueOff val="0"/>
                <a:satOff val="0"/>
                <a:lumOff val="0"/>
                <a:alphaOff val="0"/>
              </a:schemeClr>
            </a:effectRef>
            <a:fontRef idx="minor">
              <a:schemeClr val="lt1"/>
            </a:fontRef>
          </p:style>
        </p:sp>
        <p:sp>
          <p:nvSpPr>
            <p:cNvPr id="18" name="Flèche vers la droite 6"/>
            <p:cNvSpPr/>
            <p:nvPr/>
          </p:nvSpPr>
          <p:spPr>
            <a:xfrm>
              <a:off x="2910840" y="1079499"/>
              <a:ext cx="274320" cy="26669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fr-FR" sz="1900" kern="1200"/>
            </a:p>
          </p:txBody>
        </p:sp>
      </p:grpSp>
      <p:grpSp>
        <p:nvGrpSpPr>
          <p:cNvPr id="19" name="Grouper 18"/>
          <p:cNvGrpSpPr/>
          <p:nvPr/>
        </p:nvGrpSpPr>
        <p:grpSpPr>
          <a:xfrm>
            <a:off x="3355573" y="2700441"/>
            <a:ext cx="2218365" cy="3536974"/>
            <a:chOff x="2163358" y="29012"/>
            <a:chExt cx="2496147" cy="980590"/>
          </a:xfrm>
        </p:grpSpPr>
        <p:sp>
          <p:nvSpPr>
            <p:cNvPr id="20" name="Rectangle à coins arrondis 19"/>
            <p:cNvSpPr/>
            <p:nvPr/>
          </p:nvSpPr>
          <p:spPr>
            <a:xfrm>
              <a:off x="2163358" y="29012"/>
              <a:ext cx="2496147" cy="980590"/>
            </a:xfrm>
            <a:prstGeom prst="roundRect">
              <a:avLst>
                <a:gd name="adj" fmla="val 10000"/>
              </a:avLst>
            </a:prstGeom>
            <a:solidFill>
              <a:schemeClr val="accent1"/>
            </a:solidFill>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anchor="ctr"/>
            <a:lstStyle/>
            <a:p>
              <a:pPr algn="ctr"/>
              <a:r>
                <a:rPr lang="fr-FR" b="1" dirty="0" smtClean="0">
                  <a:latin typeface="Corbel"/>
                  <a:cs typeface="Corbel"/>
                </a:rPr>
                <a:t>Mettre en place une stratégie assurant la requalification de l’ensemble des secteurs</a:t>
              </a:r>
              <a:endParaRPr lang="fr-FR" b="1" dirty="0">
                <a:latin typeface="Corbel"/>
                <a:cs typeface="Corbel"/>
              </a:endParaRPr>
            </a:p>
          </p:txBody>
        </p:sp>
        <p:sp>
          <p:nvSpPr>
            <p:cNvPr id="21" name="Rectangle 20"/>
            <p:cNvSpPr/>
            <p:nvPr/>
          </p:nvSpPr>
          <p:spPr>
            <a:xfrm>
              <a:off x="2163358" y="29758"/>
              <a:ext cx="1769284" cy="95648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endParaRPr lang="fr-FR" b="1" kern="1200"/>
            </a:p>
          </p:txBody>
        </p:sp>
      </p:grpSp>
      <p:sp>
        <p:nvSpPr>
          <p:cNvPr id="28" name="Rectangle à coins arrondis 27"/>
          <p:cNvSpPr/>
          <p:nvPr/>
        </p:nvSpPr>
        <p:spPr>
          <a:xfrm>
            <a:off x="6012160" y="2724737"/>
            <a:ext cx="2997336" cy="3428419"/>
          </a:xfrm>
          <a:prstGeom prst="roundRect">
            <a:avLst>
              <a:gd name="adj" fmla="val 10000"/>
            </a:avLst>
          </a:prstGeom>
          <a:solidFill>
            <a:schemeClr val="accent1"/>
          </a:solidFill>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anchor="ctr"/>
          <a:lstStyle/>
          <a:p>
            <a:pPr algn="ctr"/>
            <a:r>
              <a:rPr lang="fr-FR" b="1" dirty="0" smtClean="0">
                <a:latin typeface="Corbel"/>
                <a:cs typeface="Corbel"/>
              </a:rPr>
              <a:t>Prendre en compte l’impératif d’une 1</a:t>
            </a:r>
            <a:r>
              <a:rPr lang="fr-FR" b="1" baseline="30000" dirty="0" smtClean="0">
                <a:latin typeface="Corbel"/>
                <a:cs typeface="Corbel"/>
              </a:rPr>
              <a:t>ère</a:t>
            </a:r>
            <a:r>
              <a:rPr lang="fr-FR" b="1" dirty="0" smtClean="0">
                <a:latin typeface="Corbel"/>
                <a:cs typeface="Corbel"/>
              </a:rPr>
              <a:t> phase de réalisation ayant un impact positif et un effet levier suffisant pour enclencher  un processus de requalification</a:t>
            </a:r>
            <a:endParaRPr lang="fr-FR" b="1" dirty="0">
              <a:latin typeface="Corbel"/>
              <a:cs typeface="Corbel"/>
            </a:endParaRPr>
          </a:p>
        </p:txBody>
      </p:sp>
      <p:grpSp>
        <p:nvGrpSpPr>
          <p:cNvPr id="29" name="Grouper 28"/>
          <p:cNvGrpSpPr/>
          <p:nvPr/>
        </p:nvGrpSpPr>
        <p:grpSpPr>
          <a:xfrm>
            <a:off x="7332535" y="2066752"/>
            <a:ext cx="457200" cy="380999"/>
            <a:chOff x="2819400" y="1079499"/>
            <a:chExt cx="457200" cy="380999"/>
          </a:xfrm>
        </p:grpSpPr>
        <p:sp>
          <p:nvSpPr>
            <p:cNvPr id="30" name="Flèche vers la droite 29"/>
            <p:cNvSpPr/>
            <p:nvPr/>
          </p:nvSpPr>
          <p:spPr>
            <a:xfrm rot="5400000">
              <a:off x="2857500" y="1041399"/>
              <a:ext cx="380999" cy="457200"/>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1">
              <a:schemeClr val="accent1">
                <a:tint val="60000"/>
                <a:hueOff val="0"/>
                <a:satOff val="0"/>
                <a:lumOff val="0"/>
                <a:alphaOff val="0"/>
              </a:schemeClr>
            </a:effectRef>
            <a:fontRef idx="minor">
              <a:schemeClr val="lt1"/>
            </a:fontRef>
          </p:style>
        </p:sp>
        <p:sp>
          <p:nvSpPr>
            <p:cNvPr id="31" name="Flèche vers la droite 6"/>
            <p:cNvSpPr/>
            <p:nvPr/>
          </p:nvSpPr>
          <p:spPr>
            <a:xfrm>
              <a:off x="2910840" y="1079499"/>
              <a:ext cx="274320" cy="26669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fr-FR" sz="1900" kern="1200"/>
            </a:p>
          </p:txBody>
        </p:sp>
      </p:grpSp>
      <p:sp>
        <p:nvSpPr>
          <p:cNvPr id="2" name="Espace réservé du numéro de diapositive 1"/>
          <p:cNvSpPr>
            <a:spLocks noGrp="1"/>
          </p:cNvSpPr>
          <p:nvPr>
            <p:ph type="sldNum" sz="quarter" idx="12"/>
          </p:nvPr>
        </p:nvSpPr>
        <p:spPr/>
        <p:txBody>
          <a:bodyPr/>
          <a:lstStyle/>
          <a:p>
            <a:fld id="{66A7B416-D377-401D-8BC6-B8F05CC3E607}" type="slidenum">
              <a:rPr lang="fr-FR" smtClean="0"/>
              <a:t>13</a:t>
            </a:fld>
            <a:endParaRPr lang="fr-FR"/>
          </a:p>
        </p:txBody>
      </p:sp>
    </p:spTree>
    <p:extLst>
      <p:ext uri="{BB962C8B-B14F-4D97-AF65-F5344CB8AC3E}">
        <p14:creationId xmlns:p14="http://schemas.microsoft.com/office/powerpoint/2010/main" val="360189286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
            <a:ext cx="9122102" cy="749506"/>
          </a:xfrm>
        </p:spPr>
        <p:txBody>
          <a:bodyPr vert="horz" lIns="91440" tIns="45720" rIns="91440" bIns="45720" rtlCol="0" anchor="ctr">
            <a:noAutofit/>
          </a:bodyPr>
          <a:lstStyle/>
          <a:p>
            <a:r>
              <a:rPr lang="fr-FR" sz="2800" b="1" dirty="0">
                <a:solidFill>
                  <a:srgbClr val="0070C0"/>
                </a:solidFill>
              </a:rPr>
              <a:t>Concevoir des espaces extérieurs </a:t>
            </a:r>
            <a:r>
              <a:rPr lang="fr-FR" sz="2800" b="1" dirty="0" smtClean="0">
                <a:solidFill>
                  <a:srgbClr val="0070C0"/>
                </a:solidFill>
              </a:rPr>
              <a:t>utiles et simples </a:t>
            </a:r>
            <a:r>
              <a:rPr lang="fr-FR" sz="2800" b="1" dirty="0">
                <a:solidFill>
                  <a:srgbClr val="0070C0"/>
                </a:solidFill>
              </a:rPr>
              <a:t>à gérer</a:t>
            </a:r>
          </a:p>
        </p:txBody>
      </p:sp>
      <p:sp>
        <p:nvSpPr>
          <p:cNvPr id="4" name="Espace réservé du numéro de diapositive 3"/>
          <p:cNvSpPr>
            <a:spLocks noGrp="1"/>
          </p:cNvSpPr>
          <p:nvPr>
            <p:ph type="sldNum" sz="quarter" idx="12"/>
          </p:nvPr>
        </p:nvSpPr>
        <p:spPr/>
        <p:txBody>
          <a:bodyPr/>
          <a:lstStyle/>
          <a:p>
            <a:fld id="{5A4AFE11-AC6B-C646-919E-69ED9A449719}" type="slidenum">
              <a:rPr lang="fr-FR" smtClean="0"/>
              <a:pPr/>
              <a:t>14</a:t>
            </a:fld>
            <a:endParaRPr lang="fr-FR" dirty="0"/>
          </a:p>
        </p:txBody>
      </p:sp>
      <p:grpSp>
        <p:nvGrpSpPr>
          <p:cNvPr id="19" name="Grouper 18"/>
          <p:cNvGrpSpPr/>
          <p:nvPr/>
        </p:nvGrpSpPr>
        <p:grpSpPr>
          <a:xfrm>
            <a:off x="251920" y="714061"/>
            <a:ext cx="8701574" cy="1562811"/>
            <a:chOff x="2137853" y="-27452"/>
            <a:chExt cx="1828800" cy="2027386"/>
          </a:xfrm>
        </p:grpSpPr>
        <p:sp>
          <p:nvSpPr>
            <p:cNvPr id="20" name="Rectangle à coins arrondis 19"/>
            <p:cNvSpPr/>
            <p:nvPr/>
          </p:nvSpPr>
          <p:spPr>
            <a:xfrm>
              <a:off x="2137853" y="-27452"/>
              <a:ext cx="1828800" cy="2027386"/>
            </a:xfrm>
            <a:prstGeom prst="roundRect">
              <a:avLst>
                <a:gd name="adj" fmla="val 10000"/>
              </a:avLst>
            </a:prstGeom>
            <a:solidFill>
              <a:schemeClr val="tx2"/>
            </a:solidFill>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anchor="ctr"/>
            <a:lstStyle/>
            <a:p>
              <a:pPr algn="ctr"/>
              <a:r>
                <a:rPr lang="fr-FR" sz="2000" b="1" cap="small" dirty="0" smtClean="0">
                  <a:latin typeface="Corbel"/>
                  <a:cs typeface="Corbel"/>
                </a:rPr>
                <a:t>Des espaces extérieurs sous tensions, entre regroupements, stationnement anarchique, manque de propreté </a:t>
              </a:r>
            </a:p>
            <a:p>
              <a:pPr algn="ctr"/>
              <a:r>
                <a:rPr lang="fr-FR" sz="2000" b="1" cap="small" dirty="0" smtClean="0">
                  <a:latin typeface="Corbel"/>
                  <a:cs typeface="Corbel"/>
                </a:rPr>
                <a:t>Un manque d’appropriation de certains de ces espaces, dus a </a:t>
              </a:r>
              <a:r>
                <a:rPr lang="fr-FR" sz="2000" b="1" cap="small" dirty="0">
                  <a:latin typeface="Corbel"/>
                  <a:cs typeface="Corbel"/>
                </a:rPr>
                <a:t>l’absence de lieux adaptes et a l’insuffisante valorisation de certaines ressources</a:t>
              </a:r>
            </a:p>
            <a:p>
              <a:pPr algn="ctr"/>
              <a:endParaRPr lang="fr-FR" sz="1600" b="1" cap="small" dirty="0">
                <a:latin typeface="Corbel"/>
                <a:cs typeface="Corbel"/>
              </a:endParaRPr>
            </a:p>
          </p:txBody>
        </p:sp>
        <p:sp>
          <p:nvSpPr>
            <p:cNvPr id="21" name="Rectangle 20"/>
            <p:cNvSpPr/>
            <p:nvPr/>
          </p:nvSpPr>
          <p:spPr>
            <a:xfrm>
              <a:off x="2163358" y="29758"/>
              <a:ext cx="1769284" cy="95648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endParaRPr lang="fr-FR" sz="1400" kern="1200"/>
            </a:p>
          </p:txBody>
        </p:sp>
      </p:grpSp>
      <p:grpSp>
        <p:nvGrpSpPr>
          <p:cNvPr id="22" name="Grouper 21"/>
          <p:cNvGrpSpPr/>
          <p:nvPr/>
        </p:nvGrpSpPr>
        <p:grpSpPr>
          <a:xfrm>
            <a:off x="927390" y="2575256"/>
            <a:ext cx="457200" cy="380999"/>
            <a:chOff x="2819400" y="1079499"/>
            <a:chExt cx="457200" cy="380999"/>
          </a:xfrm>
          <a:solidFill>
            <a:schemeClr val="accent1">
              <a:lumMod val="20000"/>
              <a:lumOff val="80000"/>
            </a:schemeClr>
          </a:solidFill>
        </p:grpSpPr>
        <p:sp>
          <p:nvSpPr>
            <p:cNvPr id="23" name="Flèche vers la droite 22"/>
            <p:cNvSpPr/>
            <p:nvPr/>
          </p:nvSpPr>
          <p:spPr>
            <a:xfrm rot="5400000">
              <a:off x="2857500" y="1041399"/>
              <a:ext cx="380999" cy="457200"/>
            </a:xfrm>
            <a:prstGeom prst="rightArrow">
              <a:avLst>
                <a:gd name="adj1" fmla="val 60000"/>
                <a:gd name="adj2" fmla="val 50000"/>
              </a:avLst>
            </a:prstGeom>
            <a:grpFill/>
          </p:spPr>
          <p:style>
            <a:lnRef idx="0">
              <a:schemeClr val="accent1">
                <a:tint val="60000"/>
                <a:hueOff val="0"/>
                <a:satOff val="0"/>
                <a:lumOff val="0"/>
                <a:alphaOff val="0"/>
              </a:schemeClr>
            </a:lnRef>
            <a:fillRef idx="1">
              <a:schemeClr val="accent1">
                <a:tint val="60000"/>
                <a:hueOff val="0"/>
                <a:satOff val="0"/>
                <a:lumOff val="0"/>
                <a:alphaOff val="0"/>
              </a:schemeClr>
            </a:fillRef>
            <a:effectRef idx="1">
              <a:schemeClr val="accent1">
                <a:tint val="60000"/>
                <a:hueOff val="0"/>
                <a:satOff val="0"/>
                <a:lumOff val="0"/>
                <a:alphaOff val="0"/>
              </a:schemeClr>
            </a:effectRef>
            <a:fontRef idx="minor">
              <a:schemeClr val="lt1"/>
            </a:fontRef>
          </p:style>
        </p:sp>
        <p:sp>
          <p:nvSpPr>
            <p:cNvPr id="24" name="Flèche vers la droite 6"/>
            <p:cNvSpPr/>
            <p:nvPr/>
          </p:nvSpPr>
          <p:spPr>
            <a:xfrm>
              <a:off x="2910840" y="1079499"/>
              <a:ext cx="274320" cy="266699"/>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fr-FR" sz="1900" kern="1200"/>
            </a:p>
          </p:txBody>
        </p:sp>
      </p:grpSp>
      <p:grpSp>
        <p:nvGrpSpPr>
          <p:cNvPr id="28" name="Grouper 27"/>
          <p:cNvGrpSpPr/>
          <p:nvPr/>
        </p:nvGrpSpPr>
        <p:grpSpPr>
          <a:xfrm>
            <a:off x="3275856" y="2594304"/>
            <a:ext cx="457200" cy="380999"/>
            <a:chOff x="2819400" y="1079499"/>
            <a:chExt cx="457200" cy="380999"/>
          </a:xfrm>
          <a:solidFill>
            <a:schemeClr val="accent1">
              <a:lumMod val="20000"/>
              <a:lumOff val="80000"/>
            </a:schemeClr>
          </a:solidFill>
        </p:grpSpPr>
        <p:sp>
          <p:nvSpPr>
            <p:cNvPr id="29" name="Flèche vers la droite 28"/>
            <p:cNvSpPr/>
            <p:nvPr/>
          </p:nvSpPr>
          <p:spPr>
            <a:xfrm rot="5400000">
              <a:off x="2857500" y="1041399"/>
              <a:ext cx="380999" cy="457200"/>
            </a:xfrm>
            <a:prstGeom prst="rightArrow">
              <a:avLst>
                <a:gd name="adj1" fmla="val 60000"/>
                <a:gd name="adj2" fmla="val 50000"/>
              </a:avLst>
            </a:prstGeom>
            <a:grpFill/>
          </p:spPr>
          <p:style>
            <a:lnRef idx="0">
              <a:schemeClr val="accent1">
                <a:tint val="60000"/>
                <a:hueOff val="0"/>
                <a:satOff val="0"/>
                <a:lumOff val="0"/>
                <a:alphaOff val="0"/>
              </a:schemeClr>
            </a:lnRef>
            <a:fillRef idx="1">
              <a:schemeClr val="accent1">
                <a:tint val="60000"/>
                <a:hueOff val="0"/>
                <a:satOff val="0"/>
                <a:lumOff val="0"/>
                <a:alphaOff val="0"/>
              </a:schemeClr>
            </a:fillRef>
            <a:effectRef idx="1">
              <a:schemeClr val="accent1">
                <a:tint val="60000"/>
                <a:hueOff val="0"/>
                <a:satOff val="0"/>
                <a:lumOff val="0"/>
                <a:alphaOff val="0"/>
              </a:schemeClr>
            </a:effectRef>
            <a:fontRef idx="minor">
              <a:schemeClr val="lt1"/>
            </a:fontRef>
          </p:style>
        </p:sp>
        <p:sp>
          <p:nvSpPr>
            <p:cNvPr id="30" name="Flèche vers la droite 6"/>
            <p:cNvSpPr/>
            <p:nvPr/>
          </p:nvSpPr>
          <p:spPr>
            <a:xfrm>
              <a:off x="2910840" y="1079499"/>
              <a:ext cx="274320" cy="266699"/>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fr-FR" sz="1900" kern="1200"/>
            </a:p>
          </p:txBody>
        </p:sp>
      </p:grpSp>
      <p:grpSp>
        <p:nvGrpSpPr>
          <p:cNvPr id="31" name="Grouper 30"/>
          <p:cNvGrpSpPr/>
          <p:nvPr/>
        </p:nvGrpSpPr>
        <p:grpSpPr>
          <a:xfrm>
            <a:off x="179512" y="3164676"/>
            <a:ext cx="2232248" cy="3346517"/>
            <a:chOff x="1627309" y="2580"/>
            <a:chExt cx="2481946" cy="999217"/>
          </a:xfrm>
        </p:grpSpPr>
        <p:sp>
          <p:nvSpPr>
            <p:cNvPr id="32" name="Rectangle à coins arrondis 31"/>
            <p:cNvSpPr/>
            <p:nvPr/>
          </p:nvSpPr>
          <p:spPr>
            <a:xfrm>
              <a:off x="1627309" y="2580"/>
              <a:ext cx="2481946" cy="999217"/>
            </a:xfrm>
            <a:prstGeom prst="roundRect">
              <a:avLst>
                <a:gd name="adj" fmla="val 10000"/>
              </a:avLst>
            </a:prstGeom>
            <a:solidFill>
              <a:schemeClr val="accent1"/>
            </a:solidFill>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anchor="ctr"/>
            <a:lstStyle/>
            <a:p>
              <a:pPr algn="ctr"/>
              <a:r>
                <a:rPr lang="fr-FR" sz="1600" b="1" dirty="0" smtClean="0">
                  <a:latin typeface="Corbel"/>
                  <a:cs typeface="Corbel"/>
                </a:rPr>
                <a:t>Assurer la cohérence entre la vocation, le statut et l’usage des espaces privés, collectifs, et publics </a:t>
              </a:r>
            </a:p>
            <a:p>
              <a:pPr algn="ctr"/>
              <a:endParaRPr lang="fr-FR" sz="1600" b="1" dirty="0" smtClean="0">
                <a:latin typeface="Corbel"/>
                <a:cs typeface="Corbel"/>
              </a:endParaRPr>
            </a:p>
            <a:p>
              <a:pPr algn="ctr"/>
              <a:r>
                <a:rPr lang="fr-FR" sz="1600" b="1" dirty="0" smtClean="0">
                  <a:latin typeface="Corbel"/>
                  <a:cs typeface="Corbel"/>
                </a:rPr>
                <a:t>Bien </a:t>
              </a:r>
              <a:r>
                <a:rPr lang="fr-FR" sz="1600" b="1" dirty="0">
                  <a:latin typeface="Corbel"/>
                  <a:cs typeface="Corbel"/>
                </a:rPr>
                <a:t>organiser les stationnements par rapport aux immeubles dans les espaces résidentiels</a:t>
              </a:r>
            </a:p>
            <a:p>
              <a:pPr algn="ctr"/>
              <a:endParaRPr lang="fr-FR" sz="1600" b="1" dirty="0">
                <a:latin typeface="Corbel"/>
                <a:cs typeface="Corbel"/>
              </a:endParaRPr>
            </a:p>
          </p:txBody>
        </p:sp>
        <p:sp>
          <p:nvSpPr>
            <p:cNvPr id="33" name="Rectangle 32"/>
            <p:cNvSpPr/>
            <p:nvPr/>
          </p:nvSpPr>
          <p:spPr>
            <a:xfrm>
              <a:off x="2163358" y="29758"/>
              <a:ext cx="1769284" cy="95648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endParaRPr lang="fr-FR" sz="1600" b="1" kern="1200"/>
            </a:p>
          </p:txBody>
        </p:sp>
      </p:grpSp>
      <p:sp>
        <p:nvSpPr>
          <p:cNvPr id="39" name="Rectangle 38"/>
          <p:cNvSpPr/>
          <p:nvPr/>
        </p:nvSpPr>
        <p:spPr>
          <a:xfrm>
            <a:off x="3977806" y="2097014"/>
            <a:ext cx="2876850" cy="95648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endParaRPr lang="fr-FR" sz="1400" kern="1200"/>
          </a:p>
        </p:txBody>
      </p:sp>
      <p:sp>
        <p:nvSpPr>
          <p:cNvPr id="40" name="Rectangle à coins arrondis 39"/>
          <p:cNvSpPr/>
          <p:nvPr/>
        </p:nvSpPr>
        <p:spPr>
          <a:xfrm>
            <a:off x="2546638" y="3135232"/>
            <a:ext cx="1953354" cy="3322406"/>
          </a:xfrm>
          <a:prstGeom prst="roundRect">
            <a:avLst>
              <a:gd name="adj" fmla="val 10000"/>
            </a:avLst>
          </a:prstGeom>
          <a:solidFill>
            <a:schemeClr val="accent1"/>
          </a:solidFill>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anchor="ctr"/>
          <a:lstStyle/>
          <a:p>
            <a:pPr algn="ctr"/>
            <a:r>
              <a:rPr lang="fr-FR" sz="1600" b="1" dirty="0" smtClean="0">
                <a:latin typeface="Corbel"/>
                <a:cs typeface="Corbel"/>
              </a:rPr>
              <a:t>Éviter les aménagements urbains complexes multipliant les « petits aménagements », </a:t>
            </a:r>
            <a:r>
              <a:rPr lang="fr-FR" sz="1600" b="1" dirty="0">
                <a:latin typeface="Corbel"/>
                <a:cs typeface="Corbel"/>
              </a:rPr>
              <a:t>(</a:t>
            </a:r>
            <a:r>
              <a:rPr lang="fr-FR" sz="1600" b="1" dirty="0" smtClean="0">
                <a:latin typeface="Corbel"/>
                <a:cs typeface="Corbel"/>
              </a:rPr>
              <a:t>porches, emmarchements, micro placettes, cheminements étriqués)</a:t>
            </a:r>
            <a:endParaRPr lang="fr-FR" sz="1600" b="1" dirty="0">
              <a:latin typeface="Corbel"/>
              <a:cs typeface="Corbel"/>
            </a:endParaRPr>
          </a:p>
        </p:txBody>
      </p:sp>
      <p:grpSp>
        <p:nvGrpSpPr>
          <p:cNvPr id="41" name="Grouper 40"/>
          <p:cNvGrpSpPr/>
          <p:nvPr/>
        </p:nvGrpSpPr>
        <p:grpSpPr>
          <a:xfrm>
            <a:off x="5493514" y="2555178"/>
            <a:ext cx="457200" cy="380999"/>
            <a:chOff x="2819400" y="1079499"/>
            <a:chExt cx="457200" cy="380999"/>
          </a:xfrm>
          <a:solidFill>
            <a:schemeClr val="accent1">
              <a:lumMod val="20000"/>
              <a:lumOff val="80000"/>
            </a:schemeClr>
          </a:solidFill>
        </p:grpSpPr>
        <p:sp>
          <p:nvSpPr>
            <p:cNvPr id="42" name="Flèche vers la droite 41"/>
            <p:cNvSpPr/>
            <p:nvPr/>
          </p:nvSpPr>
          <p:spPr>
            <a:xfrm rot="5400000">
              <a:off x="2857500" y="1041399"/>
              <a:ext cx="380999" cy="457200"/>
            </a:xfrm>
            <a:prstGeom prst="rightArrow">
              <a:avLst>
                <a:gd name="adj1" fmla="val 60000"/>
                <a:gd name="adj2" fmla="val 50000"/>
              </a:avLst>
            </a:prstGeom>
            <a:grpFill/>
          </p:spPr>
          <p:style>
            <a:lnRef idx="0">
              <a:schemeClr val="accent1">
                <a:tint val="60000"/>
                <a:hueOff val="0"/>
                <a:satOff val="0"/>
                <a:lumOff val="0"/>
                <a:alphaOff val="0"/>
              </a:schemeClr>
            </a:lnRef>
            <a:fillRef idx="1">
              <a:schemeClr val="accent1">
                <a:tint val="60000"/>
                <a:hueOff val="0"/>
                <a:satOff val="0"/>
                <a:lumOff val="0"/>
                <a:alphaOff val="0"/>
              </a:schemeClr>
            </a:fillRef>
            <a:effectRef idx="1">
              <a:schemeClr val="accent1">
                <a:tint val="60000"/>
                <a:hueOff val="0"/>
                <a:satOff val="0"/>
                <a:lumOff val="0"/>
                <a:alphaOff val="0"/>
              </a:schemeClr>
            </a:effectRef>
            <a:fontRef idx="minor">
              <a:schemeClr val="lt1"/>
            </a:fontRef>
          </p:style>
        </p:sp>
        <p:sp>
          <p:nvSpPr>
            <p:cNvPr id="43" name="Flèche vers la droite 6"/>
            <p:cNvSpPr/>
            <p:nvPr/>
          </p:nvSpPr>
          <p:spPr>
            <a:xfrm>
              <a:off x="2910840" y="1079499"/>
              <a:ext cx="274320" cy="266699"/>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fr-FR" sz="1900" kern="1200"/>
            </a:p>
          </p:txBody>
        </p:sp>
      </p:grpSp>
      <p:grpSp>
        <p:nvGrpSpPr>
          <p:cNvPr id="34" name="Grouper 24"/>
          <p:cNvGrpSpPr/>
          <p:nvPr/>
        </p:nvGrpSpPr>
        <p:grpSpPr>
          <a:xfrm>
            <a:off x="4646784" y="3139703"/>
            <a:ext cx="2093381" cy="3317935"/>
            <a:chOff x="2142646" y="29758"/>
            <a:chExt cx="1907606" cy="1254685"/>
          </a:xfrm>
        </p:grpSpPr>
        <p:sp>
          <p:nvSpPr>
            <p:cNvPr id="35" name="Rectangle à coins arrondis 34"/>
            <p:cNvSpPr/>
            <p:nvPr/>
          </p:nvSpPr>
          <p:spPr>
            <a:xfrm>
              <a:off x="2142646" y="35876"/>
              <a:ext cx="1907606" cy="1248567"/>
            </a:xfrm>
            <a:prstGeom prst="roundRect">
              <a:avLst>
                <a:gd name="adj" fmla="val 10000"/>
              </a:avLst>
            </a:prstGeom>
            <a:solidFill>
              <a:schemeClr val="accent1"/>
            </a:solidFill>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anchor="ctr"/>
            <a:lstStyle/>
            <a:p>
              <a:pPr algn="ctr"/>
              <a:r>
                <a:rPr lang="fr-FR" sz="1600" b="1" dirty="0" smtClean="0">
                  <a:latin typeface="Corbel"/>
                  <a:cs typeface="Corbel"/>
                </a:rPr>
                <a:t>Intégrer des espaces collectifs ou publics de proximité (jeux, city-stades)</a:t>
              </a:r>
              <a:r>
                <a:rPr lang="fr-FR" sz="1600" b="1" dirty="0">
                  <a:latin typeface="Corbel"/>
                  <a:cs typeface="Corbel"/>
                </a:rPr>
                <a:t> </a:t>
              </a:r>
              <a:endParaRPr lang="fr-FR" sz="1600" b="1" dirty="0" smtClean="0">
                <a:latin typeface="Corbel"/>
                <a:cs typeface="Corbel"/>
              </a:endParaRPr>
            </a:p>
            <a:p>
              <a:pPr algn="ctr"/>
              <a:r>
                <a:rPr lang="fr-FR" sz="1600" b="1" dirty="0">
                  <a:latin typeface="Corbel"/>
                  <a:cs typeface="Corbel"/>
                </a:rPr>
                <a:t>et des équipements favorisant la qualification urbaine et ayant un potentiel de régulation des usages dans l’espace</a:t>
              </a:r>
            </a:p>
            <a:p>
              <a:pPr algn="ctr"/>
              <a:endParaRPr lang="fr-FR" sz="1600" b="1" dirty="0">
                <a:latin typeface="Corbel"/>
                <a:cs typeface="Corbel"/>
              </a:endParaRPr>
            </a:p>
          </p:txBody>
        </p:sp>
        <p:sp>
          <p:nvSpPr>
            <p:cNvPr id="36" name="Rectangle 35"/>
            <p:cNvSpPr/>
            <p:nvPr/>
          </p:nvSpPr>
          <p:spPr>
            <a:xfrm>
              <a:off x="2163358" y="29758"/>
              <a:ext cx="1769284" cy="95648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endParaRPr lang="fr-FR" sz="1600" b="1" kern="1200"/>
            </a:p>
          </p:txBody>
        </p:sp>
      </p:grpSp>
      <p:grpSp>
        <p:nvGrpSpPr>
          <p:cNvPr id="37" name="Grouper 30"/>
          <p:cNvGrpSpPr/>
          <p:nvPr/>
        </p:nvGrpSpPr>
        <p:grpSpPr>
          <a:xfrm>
            <a:off x="6854656" y="3135231"/>
            <a:ext cx="2163723" cy="3375959"/>
            <a:chOff x="1627309" y="21206"/>
            <a:chExt cx="2305333" cy="980591"/>
          </a:xfrm>
        </p:grpSpPr>
        <p:sp>
          <p:nvSpPr>
            <p:cNvPr id="38" name="Rectangle à coins arrondis 37"/>
            <p:cNvSpPr/>
            <p:nvPr/>
          </p:nvSpPr>
          <p:spPr>
            <a:xfrm>
              <a:off x="1627309" y="21206"/>
              <a:ext cx="2305330" cy="980591"/>
            </a:xfrm>
            <a:prstGeom prst="roundRect">
              <a:avLst>
                <a:gd name="adj" fmla="val 10000"/>
              </a:avLst>
            </a:prstGeom>
            <a:solidFill>
              <a:schemeClr val="accent1"/>
            </a:solidFill>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anchor="ctr"/>
            <a:lstStyle/>
            <a:p>
              <a:pPr algn="ctr"/>
              <a:r>
                <a:rPr lang="fr-FR" sz="1600" b="1" dirty="0" smtClean="0">
                  <a:latin typeface="Corbel"/>
                  <a:cs typeface="Corbel"/>
                </a:rPr>
                <a:t>Réduire les « vides urbains » qui donnent l’image d’un quartier inachevé</a:t>
              </a:r>
            </a:p>
            <a:p>
              <a:pPr algn="ctr"/>
              <a:endParaRPr lang="fr-FR" sz="1600" b="1" dirty="0">
                <a:latin typeface="Corbel"/>
                <a:cs typeface="Corbel"/>
              </a:endParaRPr>
            </a:p>
            <a:p>
              <a:pPr algn="ctr"/>
              <a:r>
                <a:rPr lang="fr-FR" sz="1600" b="1" dirty="0" smtClean="0">
                  <a:latin typeface="Corbel"/>
                  <a:cs typeface="Corbel"/>
                </a:rPr>
                <a:t>Réduire </a:t>
              </a:r>
              <a:r>
                <a:rPr lang="fr-FR" sz="1600" b="1" dirty="0">
                  <a:latin typeface="Corbel"/>
                  <a:cs typeface="Corbel"/>
                </a:rPr>
                <a:t>le nombre de recoins et d’espaces interstitiels, et ne pas produire de nouveaux espaces résiduels</a:t>
              </a:r>
            </a:p>
            <a:p>
              <a:pPr algn="ctr"/>
              <a:endParaRPr lang="fr-FR" sz="1600" b="1" dirty="0">
                <a:latin typeface="Corbel"/>
                <a:cs typeface="Corbel"/>
              </a:endParaRPr>
            </a:p>
          </p:txBody>
        </p:sp>
        <p:sp>
          <p:nvSpPr>
            <p:cNvPr id="47" name="Rectangle 46"/>
            <p:cNvSpPr/>
            <p:nvPr/>
          </p:nvSpPr>
          <p:spPr>
            <a:xfrm>
              <a:off x="2163358" y="29758"/>
              <a:ext cx="1769284" cy="95648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endParaRPr lang="fr-FR" sz="1600" b="1" kern="1200"/>
            </a:p>
          </p:txBody>
        </p:sp>
      </p:grpSp>
      <p:grpSp>
        <p:nvGrpSpPr>
          <p:cNvPr id="48" name="Grouper 40"/>
          <p:cNvGrpSpPr/>
          <p:nvPr/>
        </p:nvGrpSpPr>
        <p:grpSpPr>
          <a:xfrm>
            <a:off x="7694119" y="2594305"/>
            <a:ext cx="457200" cy="380999"/>
            <a:chOff x="2819400" y="1079499"/>
            <a:chExt cx="457200" cy="380999"/>
          </a:xfrm>
          <a:solidFill>
            <a:schemeClr val="accent1">
              <a:lumMod val="20000"/>
              <a:lumOff val="80000"/>
            </a:schemeClr>
          </a:solidFill>
        </p:grpSpPr>
        <p:sp>
          <p:nvSpPr>
            <p:cNvPr id="49" name="Flèche vers la droite 41"/>
            <p:cNvSpPr/>
            <p:nvPr/>
          </p:nvSpPr>
          <p:spPr>
            <a:xfrm rot="5400000">
              <a:off x="2857500" y="1041399"/>
              <a:ext cx="380999" cy="457200"/>
            </a:xfrm>
            <a:prstGeom prst="rightArrow">
              <a:avLst>
                <a:gd name="adj1" fmla="val 60000"/>
                <a:gd name="adj2" fmla="val 50000"/>
              </a:avLst>
            </a:prstGeom>
            <a:grpFill/>
          </p:spPr>
          <p:style>
            <a:lnRef idx="0">
              <a:schemeClr val="accent1">
                <a:tint val="60000"/>
                <a:hueOff val="0"/>
                <a:satOff val="0"/>
                <a:lumOff val="0"/>
                <a:alphaOff val="0"/>
              </a:schemeClr>
            </a:lnRef>
            <a:fillRef idx="1">
              <a:schemeClr val="accent1">
                <a:tint val="60000"/>
                <a:hueOff val="0"/>
                <a:satOff val="0"/>
                <a:lumOff val="0"/>
                <a:alphaOff val="0"/>
              </a:schemeClr>
            </a:fillRef>
            <a:effectRef idx="1">
              <a:schemeClr val="accent1">
                <a:tint val="60000"/>
                <a:hueOff val="0"/>
                <a:satOff val="0"/>
                <a:lumOff val="0"/>
                <a:alphaOff val="0"/>
              </a:schemeClr>
            </a:effectRef>
            <a:fontRef idx="minor">
              <a:schemeClr val="lt1"/>
            </a:fontRef>
          </p:style>
        </p:sp>
        <p:sp>
          <p:nvSpPr>
            <p:cNvPr id="50" name="Flèche vers la droite 6"/>
            <p:cNvSpPr/>
            <p:nvPr/>
          </p:nvSpPr>
          <p:spPr>
            <a:xfrm>
              <a:off x="2910840" y="1079499"/>
              <a:ext cx="274320" cy="266699"/>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fr-FR" sz="1900" kern="1200"/>
            </a:p>
          </p:txBody>
        </p:sp>
      </p:grpSp>
    </p:spTree>
    <p:extLst>
      <p:ext uri="{BB962C8B-B14F-4D97-AF65-F5344CB8AC3E}">
        <p14:creationId xmlns:p14="http://schemas.microsoft.com/office/powerpoint/2010/main" val="347899849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1368" y="-1"/>
            <a:ext cx="9090853" cy="548681"/>
          </a:xfrm>
        </p:spPr>
        <p:txBody>
          <a:bodyPr vert="horz" lIns="91440" tIns="45720" rIns="91440" bIns="45720" rtlCol="0" anchor="ctr">
            <a:noAutofit/>
          </a:bodyPr>
          <a:lstStyle/>
          <a:p>
            <a:r>
              <a:rPr lang="fr-FR" sz="2800" b="1" dirty="0" smtClean="0">
                <a:solidFill>
                  <a:srgbClr val="0070C0"/>
                </a:solidFill>
              </a:rPr>
              <a:t>Anticiper </a:t>
            </a:r>
            <a:r>
              <a:rPr lang="fr-FR" sz="2800" b="1" dirty="0">
                <a:solidFill>
                  <a:srgbClr val="0070C0"/>
                </a:solidFill>
              </a:rPr>
              <a:t>et gérer l’attente du </a:t>
            </a:r>
            <a:r>
              <a:rPr lang="fr-FR" sz="2800" b="1" dirty="0" smtClean="0">
                <a:solidFill>
                  <a:srgbClr val="0070C0"/>
                </a:solidFill>
              </a:rPr>
              <a:t>projet</a:t>
            </a:r>
            <a:endParaRPr lang="fr-FR" sz="2800" b="1" dirty="0">
              <a:solidFill>
                <a:srgbClr val="0070C0"/>
              </a:solidFill>
            </a:endParaRPr>
          </a:p>
        </p:txBody>
      </p:sp>
      <p:sp>
        <p:nvSpPr>
          <p:cNvPr id="4" name="Espace réservé du numéro de diapositive 3"/>
          <p:cNvSpPr>
            <a:spLocks noGrp="1"/>
          </p:cNvSpPr>
          <p:nvPr>
            <p:ph type="sldNum" sz="quarter" idx="12"/>
          </p:nvPr>
        </p:nvSpPr>
        <p:spPr>
          <a:xfrm>
            <a:off x="6445845" y="6381328"/>
            <a:ext cx="2133600" cy="365125"/>
          </a:xfrm>
        </p:spPr>
        <p:txBody>
          <a:bodyPr/>
          <a:lstStyle/>
          <a:p>
            <a:fld id="{5A4AFE11-AC6B-C646-919E-69ED9A449719}" type="slidenum">
              <a:rPr lang="fr-FR" smtClean="0"/>
              <a:pPr/>
              <a:t>15</a:t>
            </a:fld>
            <a:endParaRPr lang="fr-FR" dirty="0"/>
          </a:p>
        </p:txBody>
      </p:sp>
      <p:grpSp>
        <p:nvGrpSpPr>
          <p:cNvPr id="5" name="Grouper 4"/>
          <p:cNvGrpSpPr/>
          <p:nvPr/>
        </p:nvGrpSpPr>
        <p:grpSpPr>
          <a:xfrm>
            <a:off x="179512" y="620688"/>
            <a:ext cx="8753746" cy="1296144"/>
            <a:chOff x="2133600" y="-29758"/>
            <a:chExt cx="1828800" cy="1492746"/>
          </a:xfrm>
        </p:grpSpPr>
        <p:sp>
          <p:nvSpPr>
            <p:cNvPr id="6" name="Rectangle à coins arrondis 5"/>
            <p:cNvSpPr/>
            <p:nvPr/>
          </p:nvSpPr>
          <p:spPr>
            <a:xfrm>
              <a:off x="2133600" y="-29758"/>
              <a:ext cx="1828800" cy="1492746"/>
            </a:xfrm>
            <a:prstGeom prst="roundRect">
              <a:avLst>
                <a:gd name="adj" fmla="val 10000"/>
              </a:avLst>
            </a:prstGeom>
            <a:solidFill>
              <a:schemeClr val="tx2"/>
            </a:solidFill>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anchor="ctr"/>
            <a:lstStyle/>
            <a:p>
              <a:pPr algn="ctr"/>
              <a:r>
                <a:rPr lang="fr-FR" sz="2400" b="1" cap="small" dirty="0" smtClean="0">
                  <a:latin typeface="Corbel"/>
                  <a:cs typeface="Corbel"/>
                </a:rPr>
                <a:t>Un projet s’inscrivant dans un temps long et suscitant </a:t>
              </a:r>
            </a:p>
            <a:p>
              <a:pPr algn="ctr"/>
              <a:r>
                <a:rPr lang="fr-FR" sz="2400" b="1" cap="small" dirty="0" smtClean="0">
                  <a:latin typeface="Corbel"/>
                  <a:cs typeface="Corbel"/>
                </a:rPr>
                <a:t>autant d’attentes que d’interrogations</a:t>
              </a:r>
            </a:p>
            <a:p>
              <a:pPr algn="ctr"/>
              <a:r>
                <a:rPr lang="fr-FR" sz="2400" b="1" cap="small" dirty="0">
                  <a:latin typeface="Corbel"/>
                  <a:cs typeface="Corbel"/>
                </a:rPr>
                <a:t>e</a:t>
              </a:r>
              <a:r>
                <a:rPr lang="fr-FR" sz="2400" b="1" cap="small" dirty="0" smtClean="0">
                  <a:latin typeface="Corbel"/>
                  <a:cs typeface="Corbel"/>
                </a:rPr>
                <a:t>t pouvant générer à terme un rejet</a:t>
              </a:r>
              <a:endParaRPr lang="fr-FR" sz="2000" b="1" cap="small" dirty="0">
                <a:latin typeface="Corbel"/>
                <a:cs typeface="Corbel"/>
              </a:endParaRPr>
            </a:p>
          </p:txBody>
        </p:sp>
        <p:sp>
          <p:nvSpPr>
            <p:cNvPr id="7" name="Rectangle 6"/>
            <p:cNvSpPr/>
            <p:nvPr/>
          </p:nvSpPr>
          <p:spPr>
            <a:xfrm>
              <a:off x="2163358" y="29758"/>
              <a:ext cx="1769284" cy="95648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endParaRPr lang="fr-FR" sz="1400" kern="1200"/>
            </a:p>
          </p:txBody>
        </p:sp>
      </p:grpSp>
      <p:grpSp>
        <p:nvGrpSpPr>
          <p:cNvPr id="22" name="Grouper 21"/>
          <p:cNvGrpSpPr/>
          <p:nvPr/>
        </p:nvGrpSpPr>
        <p:grpSpPr>
          <a:xfrm>
            <a:off x="7055445" y="2089760"/>
            <a:ext cx="457200" cy="380999"/>
            <a:chOff x="2819400" y="1079499"/>
            <a:chExt cx="457200" cy="380999"/>
          </a:xfrm>
          <a:solidFill>
            <a:schemeClr val="accent1">
              <a:lumMod val="20000"/>
              <a:lumOff val="80000"/>
            </a:schemeClr>
          </a:solidFill>
        </p:grpSpPr>
        <p:sp>
          <p:nvSpPr>
            <p:cNvPr id="23" name="Flèche vers la droite 22"/>
            <p:cNvSpPr/>
            <p:nvPr/>
          </p:nvSpPr>
          <p:spPr>
            <a:xfrm rot="5400000">
              <a:off x="2857500" y="1041399"/>
              <a:ext cx="380999" cy="457200"/>
            </a:xfrm>
            <a:prstGeom prst="rightArrow">
              <a:avLst>
                <a:gd name="adj1" fmla="val 60000"/>
                <a:gd name="adj2" fmla="val 50000"/>
              </a:avLst>
            </a:prstGeom>
            <a:grpFill/>
          </p:spPr>
          <p:style>
            <a:lnRef idx="0">
              <a:schemeClr val="accent1">
                <a:tint val="60000"/>
                <a:hueOff val="0"/>
                <a:satOff val="0"/>
                <a:lumOff val="0"/>
                <a:alphaOff val="0"/>
              </a:schemeClr>
            </a:lnRef>
            <a:fillRef idx="1">
              <a:schemeClr val="accent1">
                <a:tint val="60000"/>
                <a:hueOff val="0"/>
                <a:satOff val="0"/>
                <a:lumOff val="0"/>
                <a:alphaOff val="0"/>
              </a:schemeClr>
            </a:fillRef>
            <a:effectRef idx="1">
              <a:schemeClr val="accent1">
                <a:tint val="60000"/>
                <a:hueOff val="0"/>
                <a:satOff val="0"/>
                <a:lumOff val="0"/>
                <a:alphaOff val="0"/>
              </a:schemeClr>
            </a:effectRef>
            <a:fontRef idx="minor">
              <a:schemeClr val="lt1"/>
            </a:fontRef>
          </p:style>
        </p:sp>
        <p:sp>
          <p:nvSpPr>
            <p:cNvPr id="24" name="Flèche vers la droite 6"/>
            <p:cNvSpPr/>
            <p:nvPr/>
          </p:nvSpPr>
          <p:spPr>
            <a:xfrm>
              <a:off x="2910840" y="1079499"/>
              <a:ext cx="274320" cy="266699"/>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fr-FR" sz="1900" kern="1200"/>
            </a:p>
          </p:txBody>
        </p:sp>
      </p:grpSp>
      <p:sp>
        <p:nvSpPr>
          <p:cNvPr id="26" name="Rectangle à coins arrondis 25"/>
          <p:cNvSpPr/>
          <p:nvPr/>
        </p:nvSpPr>
        <p:spPr>
          <a:xfrm>
            <a:off x="5249814" y="2872330"/>
            <a:ext cx="3683444" cy="3225354"/>
          </a:xfrm>
          <a:prstGeom prst="roundRect">
            <a:avLst>
              <a:gd name="adj" fmla="val 10000"/>
            </a:avLst>
          </a:prstGeom>
          <a:solidFill>
            <a:schemeClr val="accent1"/>
          </a:solidFill>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anchor="ctr"/>
          <a:lstStyle/>
          <a:p>
            <a:pPr algn="ctr"/>
            <a:r>
              <a:rPr lang="fr-FR" b="1" dirty="0">
                <a:solidFill>
                  <a:schemeClr val="bg1"/>
                </a:solidFill>
                <a:latin typeface="Corbel"/>
                <a:cs typeface="Corbel"/>
              </a:rPr>
              <a:t>Communiquer et clarifier dès que possible les orientations du projet, son contenu, son calendrier, ses moyens et ses objectifs, afin de positionner l’ensemble des acteurs, </a:t>
            </a:r>
            <a:r>
              <a:rPr lang="fr-FR" b="1" dirty="0" smtClean="0">
                <a:solidFill>
                  <a:schemeClr val="bg1"/>
                </a:solidFill>
                <a:latin typeface="Corbel"/>
                <a:cs typeface="Corbel"/>
              </a:rPr>
              <a:t>dans une vraie dynamique de projet</a:t>
            </a:r>
            <a:endParaRPr lang="fr-FR" b="1" dirty="0">
              <a:solidFill>
                <a:schemeClr val="bg1"/>
              </a:solidFill>
              <a:latin typeface="Corbel"/>
              <a:cs typeface="Corbel"/>
            </a:endParaRPr>
          </a:p>
        </p:txBody>
      </p:sp>
      <p:sp>
        <p:nvSpPr>
          <p:cNvPr id="27" name="Rectangle à coins arrondis 26"/>
          <p:cNvSpPr/>
          <p:nvPr/>
        </p:nvSpPr>
        <p:spPr>
          <a:xfrm>
            <a:off x="179512" y="2872330"/>
            <a:ext cx="2826569" cy="3153346"/>
          </a:xfrm>
          <a:prstGeom prst="roundRect">
            <a:avLst>
              <a:gd name="adj" fmla="val 10000"/>
            </a:avLst>
          </a:prstGeom>
          <a:solidFill>
            <a:schemeClr val="accent1"/>
          </a:solidFill>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anchor="ctr"/>
          <a:lstStyle/>
          <a:p>
            <a:pPr algn="ctr"/>
            <a:r>
              <a:rPr lang="fr-FR" b="1" dirty="0" smtClean="0">
                <a:solidFill>
                  <a:schemeClr val="bg1"/>
                </a:solidFill>
                <a:latin typeface="Corbel"/>
                <a:cs typeface="Corbel"/>
              </a:rPr>
              <a:t>Réhabiliter le patrimoine qui sera traité le plus tardivement, afin de pas nuire aux premières opérations et de contribuer à la requalification du quartier</a:t>
            </a:r>
            <a:endParaRPr lang="fr-FR" b="1" dirty="0">
              <a:solidFill>
                <a:schemeClr val="bg1"/>
              </a:solidFill>
              <a:latin typeface="Corbel"/>
              <a:cs typeface="Corbel"/>
            </a:endParaRPr>
          </a:p>
        </p:txBody>
      </p:sp>
      <p:sp>
        <p:nvSpPr>
          <p:cNvPr id="28" name="Rectangle à coins arrondis 27"/>
          <p:cNvSpPr/>
          <p:nvPr/>
        </p:nvSpPr>
        <p:spPr>
          <a:xfrm>
            <a:off x="3111518" y="2872330"/>
            <a:ext cx="2027374" cy="3153346"/>
          </a:xfrm>
          <a:prstGeom prst="roundRect">
            <a:avLst>
              <a:gd name="adj" fmla="val 10000"/>
            </a:avLst>
          </a:prstGeom>
          <a:solidFill>
            <a:schemeClr val="accent1"/>
          </a:solidFill>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anchor="ctr"/>
          <a:lstStyle/>
          <a:p>
            <a:pPr algn="ctr"/>
            <a:r>
              <a:rPr lang="fr-FR" b="1" dirty="0" smtClean="0">
                <a:solidFill>
                  <a:schemeClr val="bg1"/>
                </a:solidFill>
                <a:latin typeface="Corbel"/>
                <a:cs typeface="Corbel"/>
              </a:rPr>
              <a:t>Définir une stratégie de relogement adaptée à la situation des ménages</a:t>
            </a:r>
            <a:endParaRPr lang="fr-FR" b="1" dirty="0">
              <a:solidFill>
                <a:schemeClr val="bg1"/>
              </a:solidFill>
              <a:latin typeface="Corbel"/>
              <a:cs typeface="Corbel"/>
            </a:endParaRPr>
          </a:p>
        </p:txBody>
      </p:sp>
      <p:grpSp>
        <p:nvGrpSpPr>
          <p:cNvPr id="29" name="Grouper 28"/>
          <p:cNvGrpSpPr/>
          <p:nvPr/>
        </p:nvGrpSpPr>
        <p:grpSpPr>
          <a:xfrm>
            <a:off x="3907034" y="2089760"/>
            <a:ext cx="457200" cy="380999"/>
            <a:chOff x="2819400" y="1079499"/>
            <a:chExt cx="457200" cy="380999"/>
          </a:xfrm>
          <a:solidFill>
            <a:schemeClr val="accent1">
              <a:lumMod val="20000"/>
              <a:lumOff val="80000"/>
            </a:schemeClr>
          </a:solidFill>
        </p:grpSpPr>
        <p:sp>
          <p:nvSpPr>
            <p:cNvPr id="30" name="Flèche vers la droite 29"/>
            <p:cNvSpPr/>
            <p:nvPr/>
          </p:nvSpPr>
          <p:spPr>
            <a:xfrm rot="5400000">
              <a:off x="2857500" y="1041399"/>
              <a:ext cx="380999" cy="457200"/>
            </a:xfrm>
            <a:prstGeom prst="rightArrow">
              <a:avLst>
                <a:gd name="adj1" fmla="val 60000"/>
                <a:gd name="adj2" fmla="val 50000"/>
              </a:avLst>
            </a:prstGeom>
            <a:grpFill/>
          </p:spPr>
          <p:style>
            <a:lnRef idx="0">
              <a:schemeClr val="accent1">
                <a:tint val="60000"/>
                <a:hueOff val="0"/>
                <a:satOff val="0"/>
                <a:lumOff val="0"/>
                <a:alphaOff val="0"/>
              </a:schemeClr>
            </a:lnRef>
            <a:fillRef idx="1">
              <a:schemeClr val="accent1">
                <a:tint val="60000"/>
                <a:hueOff val="0"/>
                <a:satOff val="0"/>
                <a:lumOff val="0"/>
                <a:alphaOff val="0"/>
              </a:schemeClr>
            </a:fillRef>
            <a:effectRef idx="1">
              <a:schemeClr val="accent1">
                <a:tint val="60000"/>
                <a:hueOff val="0"/>
                <a:satOff val="0"/>
                <a:lumOff val="0"/>
                <a:alphaOff val="0"/>
              </a:schemeClr>
            </a:effectRef>
            <a:fontRef idx="minor">
              <a:schemeClr val="lt1"/>
            </a:fontRef>
          </p:style>
        </p:sp>
        <p:sp>
          <p:nvSpPr>
            <p:cNvPr id="31" name="Flèche vers la droite 6"/>
            <p:cNvSpPr/>
            <p:nvPr/>
          </p:nvSpPr>
          <p:spPr>
            <a:xfrm>
              <a:off x="2910840" y="1079499"/>
              <a:ext cx="274320" cy="266699"/>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fr-FR" sz="1900" kern="1200"/>
            </a:p>
          </p:txBody>
        </p:sp>
      </p:grpSp>
      <p:grpSp>
        <p:nvGrpSpPr>
          <p:cNvPr id="32" name="Grouper 31"/>
          <p:cNvGrpSpPr/>
          <p:nvPr/>
        </p:nvGrpSpPr>
        <p:grpSpPr>
          <a:xfrm>
            <a:off x="1461801" y="2089760"/>
            <a:ext cx="457200" cy="380999"/>
            <a:chOff x="2819400" y="1079499"/>
            <a:chExt cx="457200" cy="380999"/>
          </a:xfrm>
          <a:solidFill>
            <a:schemeClr val="accent1">
              <a:lumMod val="20000"/>
              <a:lumOff val="80000"/>
            </a:schemeClr>
          </a:solidFill>
        </p:grpSpPr>
        <p:sp>
          <p:nvSpPr>
            <p:cNvPr id="33" name="Flèche vers la droite 32"/>
            <p:cNvSpPr/>
            <p:nvPr/>
          </p:nvSpPr>
          <p:spPr>
            <a:xfrm rot="5400000">
              <a:off x="2857500" y="1041399"/>
              <a:ext cx="380999" cy="457200"/>
            </a:xfrm>
            <a:prstGeom prst="rightArrow">
              <a:avLst>
                <a:gd name="adj1" fmla="val 60000"/>
                <a:gd name="adj2" fmla="val 50000"/>
              </a:avLst>
            </a:prstGeom>
            <a:grpFill/>
          </p:spPr>
          <p:style>
            <a:lnRef idx="0">
              <a:schemeClr val="accent1">
                <a:tint val="60000"/>
                <a:hueOff val="0"/>
                <a:satOff val="0"/>
                <a:lumOff val="0"/>
                <a:alphaOff val="0"/>
              </a:schemeClr>
            </a:lnRef>
            <a:fillRef idx="1">
              <a:schemeClr val="accent1">
                <a:tint val="60000"/>
                <a:hueOff val="0"/>
                <a:satOff val="0"/>
                <a:lumOff val="0"/>
                <a:alphaOff val="0"/>
              </a:schemeClr>
            </a:fillRef>
            <a:effectRef idx="1">
              <a:schemeClr val="accent1">
                <a:tint val="60000"/>
                <a:hueOff val="0"/>
                <a:satOff val="0"/>
                <a:lumOff val="0"/>
                <a:alphaOff val="0"/>
              </a:schemeClr>
            </a:effectRef>
            <a:fontRef idx="minor">
              <a:schemeClr val="lt1"/>
            </a:fontRef>
          </p:style>
        </p:sp>
        <p:sp>
          <p:nvSpPr>
            <p:cNvPr id="34" name="Flèche vers la droite 6"/>
            <p:cNvSpPr/>
            <p:nvPr/>
          </p:nvSpPr>
          <p:spPr>
            <a:xfrm>
              <a:off x="2910840" y="1079499"/>
              <a:ext cx="274320" cy="266699"/>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fr-FR" sz="1900" kern="1200"/>
            </a:p>
          </p:txBody>
        </p:sp>
      </p:grpSp>
    </p:spTree>
    <p:extLst>
      <p:ext uri="{BB962C8B-B14F-4D97-AF65-F5344CB8AC3E}">
        <p14:creationId xmlns:p14="http://schemas.microsoft.com/office/powerpoint/2010/main" val="379232388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4268"/>
            <a:ext cx="9144000" cy="1052736"/>
          </a:xfrm>
        </p:spPr>
        <p:txBody>
          <a:bodyPr>
            <a:noAutofit/>
          </a:bodyPr>
          <a:lstStyle/>
          <a:p>
            <a:r>
              <a:rPr lang="fr-FR" sz="2800" b="1" dirty="0" smtClean="0">
                <a:solidFill>
                  <a:srgbClr val="0070C0"/>
                </a:solidFill>
              </a:rPr>
              <a:t>Cas d’un PRU dans un quartier  d’une ville moyenne au marché très détendu : </a:t>
            </a:r>
            <a:r>
              <a:rPr lang="fr-FR" sz="2400" b="1" i="1" dirty="0" smtClean="0">
                <a:solidFill>
                  <a:srgbClr val="0070C0"/>
                </a:solidFill>
              </a:rPr>
              <a:t>la nécessité d’une approche ciblée et fortement qualitative de l’offre de diversification </a:t>
            </a:r>
            <a:endParaRPr lang="fr-FR" sz="2400" b="1" i="1" dirty="0">
              <a:solidFill>
                <a:srgbClr val="0070C0"/>
              </a:solidFill>
            </a:endParaRPr>
          </a:p>
        </p:txBody>
      </p:sp>
      <p:sp>
        <p:nvSpPr>
          <p:cNvPr id="3" name="Espace réservé du contenu 2"/>
          <p:cNvSpPr>
            <a:spLocks noGrp="1"/>
          </p:cNvSpPr>
          <p:nvPr>
            <p:ph idx="1"/>
          </p:nvPr>
        </p:nvSpPr>
        <p:spPr>
          <a:xfrm>
            <a:off x="1" y="1273059"/>
            <a:ext cx="9143999" cy="5549491"/>
          </a:xfrm>
        </p:spPr>
        <p:txBody>
          <a:bodyPr>
            <a:noAutofit/>
          </a:bodyPr>
          <a:lstStyle/>
          <a:p>
            <a:r>
              <a:rPr lang="fr-FR" sz="2000" dirty="0"/>
              <a:t>Une </a:t>
            </a:r>
            <a:r>
              <a:rPr lang="fr-FR" sz="2000" b="1" dirty="0"/>
              <a:t>approche qualitative</a:t>
            </a:r>
            <a:r>
              <a:rPr lang="fr-FR" sz="2000" dirty="0"/>
              <a:t> de la diversification de l’habitat dans le cadre du </a:t>
            </a:r>
            <a:r>
              <a:rPr lang="fr-FR" sz="2000" dirty="0" smtClean="0"/>
              <a:t>NPRU</a:t>
            </a:r>
            <a:r>
              <a:rPr lang="fr-FR" sz="2000" dirty="0"/>
              <a:t>, pour accompagner le projet </a:t>
            </a:r>
            <a:r>
              <a:rPr lang="fr-FR" sz="2000" dirty="0" smtClean="0"/>
              <a:t>urbain, cela signifie : </a:t>
            </a:r>
            <a:endParaRPr lang="fr-FR" sz="2000" dirty="0"/>
          </a:p>
          <a:p>
            <a:pPr lvl="1"/>
            <a:r>
              <a:rPr lang="fr-FR" sz="1800" u="sng" dirty="0" smtClean="0"/>
              <a:t>Privilégier un habitat </a:t>
            </a:r>
            <a:r>
              <a:rPr lang="fr-FR" sz="1800" u="sng" dirty="0"/>
              <a:t>et </a:t>
            </a:r>
            <a:r>
              <a:rPr lang="fr-FR" sz="1800" u="sng" dirty="0" smtClean="0"/>
              <a:t>des logements à « vocation sociale » </a:t>
            </a:r>
            <a:r>
              <a:rPr lang="fr-FR" sz="1800" dirty="0" smtClean="0"/>
              <a:t>(HLM ou autres…) avec une attention pour le logement des «</a:t>
            </a:r>
            <a:r>
              <a:rPr lang="fr-FR" sz="1800" dirty="0"/>
              <a:t> seniors </a:t>
            </a:r>
            <a:r>
              <a:rPr lang="fr-FR" sz="1800" dirty="0" smtClean="0"/>
              <a:t>» et des publics spécifiques ; </a:t>
            </a:r>
            <a:endParaRPr lang="fr-FR" sz="1800" dirty="0"/>
          </a:p>
          <a:p>
            <a:pPr lvl="1"/>
            <a:r>
              <a:rPr lang="fr-FR" sz="1800" u="sng" dirty="0" smtClean="0"/>
              <a:t>Développement impératif d’une offre de logements abordables </a:t>
            </a:r>
            <a:r>
              <a:rPr lang="fr-FR" sz="1800" dirty="0"/>
              <a:t>(</a:t>
            </a:r>
            <a:r>
              <a:rPr lang="fr-FR" sz="1800" dirty="0" smtClean="0"/>
              <a:t>impact </a:t>
            </a:r>
            <a:r>
              <a:rPr lang="fr-FR" sz="1800" dirty="0"/>
              <a:t>important du prix du </a:t>
            </a:r>
            <a:r>
              <a:rPr lang="fr-FR" sz="1800" dirty="0" smtClean="0"/>
              <a:t>logement) </a:t>
            </a:r>
            <a:r>
              <a:rPr lang="fr-FR" sz="1800" dirty="0"/>
              <a:t>et </a:t>
            </a:r>
            <a:r>
              <a:rPr lang="fr-FR" sz="1800" dirty="0" smtClean="0"/>
              <a:t>pertinence </a:t>
            </a:r>
            <a:r>
              <a:rPr lang="fr-FR" sz="1800" dirty="0"/>
              <a:t>de faire émerger des opérations « pilotes </a:t>
            </a:r>
            <a:r>
              <a:rPr lang="fr-FR" sz="1800" dirty="0" smtClean="0"/>
              <a:t>» et des </a:t>
            </a:r>
            <a:r>
              <a:rPr lang="fr-FR" sz="1800" dirty="0"/>
              <a:t>montages innovants, etc.; </a:t>
            </a:r>
          </a:p>
          <a:p>
            <a:pPr lvl="1"/>
            <a:r>
              <a:rPr lang="fr-FR" sz="1800" u="sng" dirty="0" smtClean="0"/>
              <a:t>« mesures d’accompagnement » du </a:t>
            </a:r>
            <a:r>
              <a:rPr lang="fr-FR" sz="1800" u="sng" dirty="0"/>
              <a:t>projet urbain </a:t>
            </a:r>
            <a:r>
              <a:rPr lang="fr-FR" sz="1800" dirty="0" smtClean="0"/>
              <a:t>pour réussir la commercialisation des </a:t>
            </a:r>
            <a:r>
              <a:rPr lang="fr-FR" sz="1800" dirty="0"/>
              <a:t>programmes </a:t>
            </a:r>
            <a:r>
              <a:rPr lang="fr-FR" sz="1800" dirty="0" smtClean="0"/>
              <a:t>neufs</a:t>
            </a:r>
            <a:r>
              <a:rPr lang="fr-FR" sz="1800" dirty="0"/>
              <a:t>;</a:t>
            </a:r>
          </a:p>
          <a:p>
            <a:pPr lvl="1"/>
            <a:r>
              <a:rPr lang="fr-FR" sz="1800" u="sng" dirty="0" smtClean="0"/>
              <a:t>Vigilance / aux </a:t>
            </a:r>
            <a:r>
              <a:rPr lang="fr-FR" sz="1800" u="sng" dirty="0"/>
              <a:t>phénomènes de concurrence potentiels </a:t>
            </a:r>
            <a:r>
              <a:rPr lang="fr-FR" sz="1800" dirty="0"/>
              <a:t>à l’échelle de l’agglomération, voire même au sein du secteur </a:t>
            </a:r>
            <a:r>
              <a:rPr lang="fr-FR" sz="1800" dirty="0" smtClean="0"/>
              <a:t>QPV…</a:t>
            </a:r>
          </a:p>
          <a:p>
            <a:pPr marL="457200" lvl="1" indent="0">
              <a:buNone/>
            </a:pPr>
            <a:endParaRPr lang="fr-FR" sz="1100" dirty="0" smtClean="0"/>
          </a:p>
          <a:p>
            <a:r>
              <a:rPr lang="fr-FR" sz="2000" dirty="0" smtClean="0"/>
              <a:t>Le </a:t>
            </a:r>
            <a:r>
              <a:rPr lang="fr-FR" sz="2000" b="1" dirty="0"/>
              <a:t>logement des salariés </a:t>
            </a:r>
            <a:r>
              <a:rPr lang="fr-FR" sz="2000" dirty="0"/>
              <a:t>: une politique à </a:t>
            </a:r>
            <a:r>
              <a:rPr lang="fr-FR" sz="2000" dirty="0" smtClean="0"/>
              <a:t>(</a:t>
            </a:r>
            <a:r>
              <a:rPr lang="fr-FR" sz="2000" dirty="0" err="1" smtClean="0"/>
              <a:t>re</a:t>
            </a:r>
            <a:r>
              <a:rPr lang="fr-FR" sz="2000" dirty="0" smtClean="0"/>
              <a:t>)construire localement ? </a:t>
            </a:r>
            <a:endParaRPr lang="fr-FR" sz="2000" b="1" dirty="0" smtClean="0"/>
          </a:p>
          <a:p>
            <a:pPr lvl="1"/>
            <a:r>
              <a:rPr lang="fr-FR" sz="1800" dirty="0" smtClean="0"/>
              <a:t>Elaborer une stratégie pour un public cible de salariés en fonction des besoins/attentes;</a:t>
            </a:r>
          </a:p>
          <a:p>
            <a:pPr lvl="1"/>
            <a:r>
              <a:rPr lang="fr-FR" sz="1800" dirty="0" smtClean="0"/>
              <a:t>Articuler </a:t>
            </a:r>
            <a:r>
              <a:rPr lang="fr-FR" sz="1800" dirty="0"/>
              <a:t>la réflexion aux politiques de développement économique / d’emploi : </a:t>
            </a:r>
            <a:r>
              <a:rPr lang="fr-FR" sz="1800" dirty="0" smtClean="0"/>
              <a:t>avec un lien </a:t>
            </a:r>
            <a:r>
              <a:rPr lang="fr-FR" sz="1800" dirty="0"/>
              <a:t>emploi-logement à </a:t>
            </a:r>
            <a:r>
              <a:rPr lang="fr-FR" sz="1800" dirty="0" smtClean="0"/>
              <a:t>faire émerger localement ; </a:t>
            </a:r>
            <a:endParaRPr lang="fr-FR" sz="1800" dirty="0"/>
          </a:p>
          <a:p>
            <a:pPr lvl="1"/>
            <a:r>
              <a:rPr lang="fr-FR" sz="1800" dirty="0"/>
              <a:t>Penser le logement des salariés en lien avec les démarches de « marketing territorial » et la valorisation des atouts du secteur QPV. </a:t>
            </a:r>
          </a:p>
        </p:txBody>
      </p:sp>
      <p:sp>
        <p:nvSpPr>
          <p:cNvPr id="4" name="Espace réservé du numéro de diapositive 3"/>
          <p:cNvSpPr>
            <a:spLocks noGrp="1"/>
          </p:cNvSpPr>
          <p:nvPr>
            <p:ph type="sldNum" sz="quarter" idx="12"/>
          </p:nvPr>
        </p:nvSpPr>
        <p:spPr/>
        <p:txBody>
          <a:bodyPr/>
          <a:lstStyle/>
          <a:p>
            <a:fld id="{5A4AFE11-AC6B-C646-919E-69ED9A449719}" type="slidenum">
              <a:rPr lang="fr-FR" smtClean="0"/>
              <a:pPr/>
              <a:t>16</a:t>
            </a:fld>
            <a:endParaRPr lang="fr-FR" dirty="0"/>
          </a:p>
        </p:txBody>
      </p:sp>
    </p:spTree>
    <p:extLst>
      <p:ext uri="{BB962C8B-B14F-4D97-AF65-F5344CB8AC3E}">
        <p14:creationId xmlns:p14="http://schemas.microsoft.com/office/powerpoint/2010/main" val="362573766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16632"/>
            <a:ext cx="9068698" cy="454708"/>
          </a:xfrm>
        </p:spPr>
        <p:txBody>
          <a:bodyPr>
            <a:noAutofit/>
          </a:bodyPr>
          <a:lstStyle/>
          <a:p>
            <a:r>
              <a:rPr lang="fr-FR" sz="2800" b="1" dirty="0">
                <a:solidFill>
                  <a:srgbClr val="0070C0"/>
                </a:solidFill>
              </a:rPr>
              <a:t>La diversification de l’habitat : des objectifs ciblés </a:t>
            </a:r>
            <a:r>
              <a:rPr lang="fr-FR" sz="2800" b="1" dirty="0" smtClean="0">
                <a:solidFill>
                  <a:srgbClr val="0070C0"/>
                </a:solidFill>
              </a:rPr>
              <a:t>pour des produits adaptés</a:t>
            </a:r>
            <a:endParaRPr lang="fr-FR" sz="2800" b="1" dirty="0">
              <a:solidFill>
                <a:srgbClr val="0070C0"/>
              </a:solidFill>
            </a:endParaRPr>
          </a:p>
        </p:txBody>
      </p:sp>
      <p:sp>
        <p:nvSpPr>
          <p:cNvPr id="3" name="Espace réservé du contenu 2"/>
          <p:cNvSpPr>
            <a:spLocks noGrp="1"/>
          </p:cNvSpPr>
          <p:nvPr>
            <p:ph idx="1"/>
          </p:nvPr>
        </p:nvSpPr>
        <p:spPr>
          <a:xfrm>
            <a:off x="0" y="692696"/>
            <a:ext cx="9144000" cy="5596843"/>
          </a:xfrm>
        </p:spPr>
        <p:txBody>
          <a:bodyPr>
            <a:noAutofit/>
          </a:bodyPr>
          <a:lstStyle/>
          <a:p>
            <a:r>
              <a:rPr lang="fr-FR" sz="2000" b="1" dirty="0" smtClean="0"/>
              <a:t>Cibler une reconstitution sur site (en tolérant certains LLS) avec par exemple, un habitat pour les </a:t>
            </a:r>
            <a:r>
              <a:rPr lang="fr-FR" sz="2000" b="1" i="1" dirty="0" smtClean="0"/>
              <a:t>jeunes seniors </a:t>
            </a:r>
            <a:r>
              <a:rPr lang="fr-FR" sz="2000" i="1" dirty="0" smtClean="0"/>
              <a:t>(non dépendants) </a:t>
            </a:r>
            <a:r>
              <a:rPr lang="fr-FR" sz="2000" b="1" dirty="0" smtClean="0"/>
              <a:t>:</a:t>
            </a:r>
            <a:endParaRPr lang="fr-FR" sz="2000" b="1" dirty="0" smtClean="0">
              <a:solidFill>
                <a:srgbClr val="000000"/>
              </a:solidFill>
            </a:endParaRPr>
          </a:p>
          <a:p>
            <a:pPr lvl="1"/>
            <a:r>
              <a:rPr lang="fr-FR" sz="1800" b="1" i="1" dirty="0" smtClean="0"/>
              <a:t>Une réponse aux besoins </a:t>
            </a:r>
            <a:r>
              <a:rPr lang="fr-FR" sz="1800" dirty="0" smtClean="0"/>
              <a:t>: cette offre de logement autonome et abordable à destination des seniors n’existe pas toujours sur le territoire (le quartier);</a:t>
            </a:r>
          </a:p>
          <a:p>
            <a:pPr lvl="1"/>
            <a:r>
              <a:rPr lang="fr-FR" sz="1800" b="1" i="1" dirty="0" smtClean="0"/>
              <a:t>Un effet « d’entrainement » </a:t>
            </a:r>
            <a:r>
              <a:rPr lang="fr-FR" sz="1800" dirty="0" smtClean="0"/>
              <a:t>: permet de produire une nouvelle offre qualitative et « exemplaire » en cœur de quartier (proximité des services et transports);</a:t>
            </a:r>
          </a:p>
          <a:p>
            <a:pPr lvl="1"/>
            <a:r>
              <a:rPr lang="fr-FR" sz="1800" dirty="0" smtClean="0"/>
              <a:t>Possibilité </a:t>
            </a:r>
            <a:r>
              <a:rPr lang="fr-FR" sz="1800" b="1" i="1" dirty="0" smtClean="0"/>
              <a:t>d’envisager un produit innovant pour le territoire  </a:t>
            </a:r>
            <a:r>
              <a:rPr lang="fr-FR" sz="1800" dirty="0" smtClean="0"/>
              <a:t>: résidence intergénérationnelle, béguinage, etc. </a:t>
            </a:r>
          </a:p>
          <a:p>
            <a:pPr marL="457200" lvl="1" indent="0">
              <a:buNone/>
            </a:pPr>
            <a:endParaRPr lang="fr-FR" sz="2000" dirty="0" smtClean="0"/>
          </a:p>
          <a:p>
            <a:r>
              <a:rPr lang="fr-FR" sz="2000" b="1" dirty="0" smtClean="0"/>
              <a:t>Etudier les réelles conditions de réussite de la diversification à engager : </a:t>
            </a:r>
          </a:p>
          <a:p>
            <a:pPr lvl="1"/>
            <a:r>
              <a:rPr lang="fr-FR" sz="1800" b="1" i="1" dirty="0" smtClean="0"/>
              <a:t>Anticiper les « capacités » du marché : </a:t>
            </a:r>
            <a:r>
              <a:rPr lang="fr-FR" sz="1800" dirty="0" smtClean="0"/>
              <a:t>commercialiser un volume modéré de logements dans un premier temps ; </a:t>
            </a:r>
            <a:endParaRPr lang="fr-FR" sz="1800" b="1" i="1" dirty="0" smtClean="0"/>
          </a:p>
          <a:p>
            <a:pPr lvl="1"/>
            <a:r>
              <a:rPr lang="fr-FR" sz="1800" b="1" i="1" dirty="0" smtClean="0"/>
              <a:t>Se conformer à un niveau de prix accessible et abordable</a:t>
            </a:r>
            <a:r>
              <a:rPr lang="fr-FR" sz="1800" dirty="0" smtClean="0"/>
              <a:t>, notamment pour les salariés modestes (jeunes professionnels ou familles) ; </a:t>
            </a:r>
          </a:p>
          <a:p>
            <a:pPr lvl="1"/>
            <a:r>
              <a:rPr lang="fr-FR" sz="1800" b="1" i="1" dirty="0" smtClean="0"/>
              <a:t>Etre attentifs aux caractéristiques du produit : </a:t>
            </a:r>
            <a:r>
              <a:rPr lang="fr-FR" sz="1800" dirty="0" smtClean="0"/>
              <a:t>emplacement (secteur requalifier, à proximité des transports et des services), typologies et évolutivité du logement, maîtrise des charges, etc.; </a:t>
            </a:r>
          </a:p>
          <a:p>
            <a:pPr lvl="1"/>
            <a:r>
              <a:rPr lang="fr-FR" sz="1800" dirty="0" smtClean="0"/>
              <a:t>Réfléchir le positionnement de cette offre neuve en lien avec les démarches de </a:t>
            </a:r>
            <a:r>
              <a:rPr lang="fr-FR" sz="1800" b="1" i="1" dirty="0" smtClean="0"/>
              <a:t>marketing territorial </a:t>
            </a:r>
            <a:r>
              <a:rPr lang="fr-FR" sz="1800" dirty="0" smtClean="0"/>
              <a:t>et de la structuration d’un </a:t>
            </a:r>
            <a:r>
              <a:rPr lang="fr-FR" sz="1800" b="1" i="1" dirty="0" smtClean="0"/>
              <a:t>partenariat « emploi-logement »</a:t>
            </a:r>
            <a:r>
              <a:rPr lang="fr-FR" sz="1800" dirty="0"/>
              <a:t> </a:t>
            </a:r>
            <a:r>
              <a:rPr lang="fr-FR" sz="1800" dirty="0" smtClean="0"/>
              <a:t>pour « attirer » les salariés sur le secteur.  </a:t>
            </a:r>
          </a:p>
          <a:p>
            <a:pPr marL="457200" lvl="1" indent="0">
              <a:buNone/>
            </a:pPr>
            <a:endParaRPr lang="fr-FR" sz="2000" dirty="0"/>
          </a:p>
        </p:txBody>
      </p:sp>
      <p:sp>
        <p:nvSpPr>
          <p:cNvPr id="4" name="Espace réservé du numéro de diapositive 3"/>
          <p:cNvSpPr>
            <a:spLocks noGrp="1"/>
          </p:cNvSpPr>
          <p:nvPr>
            <p:ph type="sldNum" sz="quarter" idx="12"/>
          </p:nvPr>
        </p:nvSpPr>
        <p:spPr/>
        <p:txBody>
          <a:bodyPr/>
          <a:lstStyle/>
          <a:p>
            <a:fld id="{5A4AFE11-AC6B-C646-919E-69ED9A449719}" type="slidenum">
              <a:rPr lang="fr-FR" smtClean="0"/>
              <a:pPr/>
              <a:t>17</a:t>
            </a:fld>
            <a:endParaRPr lang="fr-FR" dirty="0"/>
          </a:p>
        </p:txBody>
      </p:sp>
    </p:spTree>
    <p:extLst>
      <p:ext uri="{BB962C8B-B14F-4D97-AF65-F5344CB8AC3E}">
        <p14:creationId xmlns:p14="http://schemas.microsoft.com/office/powerpoint/2010/main" val="15320961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Autofit/>
          </a:bodyPr>
          <a:lstStyle/>
          <a:p>
            <a:r>
              <a:rPr lang="fr-FR" sz="3600" b="1" dirty="0" smtClean="0">
                <a:solidFill>
                  <a:schemeClr val="accent1">
                    <a:lumMod val="75000"/>
                  </a:schemeClr>
                </a:solidFill>
              </a:rPr>
              <a:t/>
            </a:r>
            <a:br>
              <a:rPr lang="fr-FR" sz="3600" b="1" dirty="0" smtClean="0">
                <a:solidFill>
                  <a:schemeClr val="accent1">
                    <a:lumMod val="75000"/>
                  </a:schemeClr>
                </a:solidFill>
              </a:rPr>
            </a:br>
            <a:r>
              <a:rPr lang="fr-FR" sz="3600" b="1" dirty="0">
                <a:solidFill>
                  <a:schemeClr val="accent1">
                    <a:lumMod val="75000"/>
                  </a:schemeClr>
                </a:solidFill>
              </a:rPr>
              <a:t/>
            </a:r>
            <a:br>
              <a:rPr lang="fr-FR" sz="3600" b="1" dirty="0">
                <a:solidFill>
                  <a:schemeClr val="accent1">
                    <a:lumMod val="75000"/>
                  </a:schemeClr>
                </a:solidFill>
              </a:rPr>
            </a:br>
            <a:r>
              <a:rPr lang="fr-FR" sz="3600" b="1" dirty="0" smtClean="0">
                <a:solidFill>
                  <a:schemeClr val="accent1">
                    <a:lumMod val="75000"/>
                  </a:schemeClr>
                </a:solidFill>
              </a:rPr>
              <a:t>De la méthode du NPRU à sa mise en œuvre : les enjeux pour les organismes d’HLM</a:t>
            </a:r>
            <a:br>
              <a:rPr lang="fr-FR" sz="3600" b="1" dirty="0" smtClean="0">
                <a:solidFill>
                  <a:schemeClr val="accent1">
                    <a:lumMod val="75000"/>
                  </a:schemeClr>
                </a:solidFill>
              </a:rPr>
            </a:br>
            <a:r>
              <a:rPr lang="fr-FR" sz="3600" b="1" dirty="0">
                <a:solidFill>
                  <a:schemeClr val="accent1">
                    <a:lumMod val="75000"/>
                  </a:schemeClr>
                </a:solidFill>
              </a:rPr>
              <a:t/>
            </a:r>
            <a:br>
              <a:rPr lang="fr-FR" sz="3600" b="1" dirty="0">
                <a:solidFill>
                  <a:schemeClr val="accent1">
                    <a:lumMod val="75000"/>
                  </a:schemeClr>
                </a:solidFill>
              </a:rPr>
            </a:br>
            <a:r>
              <a:rPr lang="fr-FR" sz="2000" i="1" dirty="0">
                <a:solidFill>
                  <a:schemeClr val="accent1">
                    <a:lumMod val="75000"/>
                  </a:schemeClr>
                </a:solidFill>
              </a:rPr>
              <a:t>Comment concevoir des projets de renouvellement urbain qui prennent en compte l’ensemble des dimensions qui participent à améliorer la qualité de vie du quartier ? </a:t>
            </a:r>
            <a:r>
              <a:rPr lang="fr-FR" sz="3600" b="1" dirty="0">
                <a:solidFill>
                  <a:schemeClr val="accent1">
                    <a:lumMod val="75000"/>
                  </a:schemeClr>
                </a:solidFill>
              </a:rPr>
              <a:t/>
            </a:r>
            <a:br>
              <a:rPr lang="fr-FR" sz="3600" b="1" dirty="0">
                <a:solidFill>
                  <a:schemeClr val="accent1">
                    <a:lumMod val="75000"/>
                  </a:schemeClr>
                </a:solidFill>
              </a:rPr>
            </a:br>
            <a:endParaRPr lang="fr-FR" sz="3600" b="1" dirty="0">
              <a:solidFill>
                <a:schemeClr val="accent1">
                  <a:lumMod val="75000"/>
                </a:schemeClr>
              </a:solidFill>
            </a:endParaRPr>
          </a:p>
        </p:txBody>
      </p:sp>
      <p:sp>
        <p:nvSpPr>
          <p:cNvPr id="3" name="Espace réservé du numéro de diapositive 2"/>
          <p:cNvSpPr>
            <a:spLocks noGrp="1"/>
          </p:cNvSpPr>
          <p:nvPr>
            <p:ph type="sldNum" sz="quarter" idx="12"/>
          </p:nvPr>
        </p:nvSpPr>
        <p:spPr/>
        <p:txBody>
          <a:bodyPr/>
          <a:lstStyle/>
          <a:p>
            <a:fld id="{66A7B416-D377-401D-8BC6-B8F05CC3E607}" type="slidenum">
              <a:rPr lang="fr-FR" smtClean="0"/>
              <a:t>18</a:t>
            </a:fld>
            <a:endParaRPr lang="fr-FR"/>
          </a:p>
        </p:txBody>
      </p:sp>
    </p:spTree>
    <p:extLst>
      <p:ext uri="{BB962C8B-B14F-4D97-AF65-F5344CB8AC3E}">
        <p14:creationId xmlns:p14="http://schemas.microsoft.com/office/powerpoint/2010/main" val="179475041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80512" cy="980728"/>
          </a:xfrm>
        </p:spPr>
        <p:txBody>
          <a:bodyPr>
            <a:noAutofit/>
          </a:bodyPr>
          <a:lstStyle/>
          <a:p>
            <a:r>
              <a:rPr lang="fr-FR" sz="3200" b="1" dirty="0" smtClean="0">
                <a:solidFill>
                  <a:srgbClr val="0070C0"/>
                </a:solidFill>
              </a:rPr>
              <a:t>La méthode NPNRU mise à mal par les équipes de maîtrise d’œuvre?</a:t>
            </a:r>
            <a:endParaRPr lang="fr-FR" sz="3200" b="1" dirty="0">
              <a:solidFill>
                <a:srgbClr val="0070C0"/>
              </a:solidFill>
            </a:endParaRPr>
          </a:p>
        </p:txBody>
      </p:sp>
      <p:sp>
        <p:nvSpPr>
          <p:cNvPr id="3" name="Espace réservé du contenu 2"/>
          <p:cNvSpPr>
            <a:spLocks noGrp="1"/>
          </p:cNvSpPr>
          <p:nvPr>
            <p:ph idx="1"/>
          </p:nvPr>
        </p:nvSpPr>
        <p:spPr>
          <a:xfrm>
            <a:off x="0" y="980728"/>
            <a:ext cx="9144000" cy="5661248"/>
          </a:xfrm>
        </p:spPr>
        <p:txBody>
          <a:bodyPr>
            <a:normAutofit/>
          </a:bodyPr>
          <a:lstStyle/>
          <a:p>
            <a:r>
              <a:rPr lang="fr-FR" sz="2400" dirty="0" smtClean="0"/>
              <a:t>Des maires, des élus et des décideurs « séduits » par la réputation d’un architecte et « abusés » par des discours et des images…</a:t>
            </a:r>
            <a:endParaRPr lang="fr-FR" sz="2400" i="1" dirty="0" smtClean="0"/>
          </a:p>
          <a:p>
            <a:r>
              <a:rPr lang="fr-FR" sz="2400" dirty="0" smtClean="0"/>
              <a:t>Des approches guidées par des dessins et des postures énoncées comme des règles;</a:t>
            </a:r>
          </a:p>
          <a:p>
            <a:r>
              <a:rPr lang="fr-FR" sz="2400" dirty="0" smtClean="0"/>
              <a:t>Des interventions (pour le neuf) qui ignorent les enseignements des PRU (dalles, passages sous immeubles, espaces publics surdimensionnés, voies en impasse…);</a:t>
            </a:r>
          </a:p>
          <a:p>
            <a:r>
              <a:rPr lang="fr-FR" sz="2400" dirty="0" smtClean="0"/>
              <a:t>Des réalisations qui font rentrer les attendus de l’ANRU dans un schéma « dessiné et formel » au lieu de découler d’un processus « génératif » qui partirait des intentions du renouvellement (vocation, équilibre peuplement, amélioration des conditions de vie des habitants en place, compatibilité avec le développement de la ville et de l’agglo…) pour aller vers un projet de (</a:t>
            </a:r>
            <a:r>
              <a:rPr lang="fr-FR" sz="2400" dirty="0" err="1" smtClean="0"/>
              <a:t>re</a:t>
            </a:r>
            <a:r>
              <a:rPr lang="fr-FR" sz="2400" dirty="0" smtClean="0"/>
              <a:t>)structuration urbaine…</a:t>
            </a:r>
          </a:p>
          <a:p>
            <a:pPr marL="0" indent="0">
              <a:buNone/>
            </a:pPr>
            <a:endParaRPr lang="fr-FR" sz="2400" dirty="0" smtClean="0"/>
          </a:p>
          <a:p>
            <a:endParaRPr lang="fr-FR" sz="2400" dirty="0"/>
          </a:p>
        </p:txBody>
      </p:sp>
      <p:sp>
        <p:nvSpPr>
          <p:cNvPr id="4" name="Espace réservé du numéro de diapositive 3"/>
          <p:cNvSpPr>
            <a:spLocks noGrp="1"/>
          </p:cNvSpPr>
          <p:nvPr>
            <p:ph type="sldNum" sz="quarter" idx="12"/>
          </p:nvPr>
        </p:nvSpPr>
        <p:spPr/>
        <p:txBody>
          <a:bodyPr/>
          <a:lstStyle/>
          <a:p>
            <a:fld id="{66A7B416-D377-401D-8BC6-B8F05CC3E607}" type="slidenum">
              <a:rPr lang="fr-FR" smtClean="0"/>
              <a:t>19</a:t>
            </a:fld>
            <a:endParaRPr lang="fr-FR"/>
          </a:p>
        </p:txBody>
      </p:sp>
    </p:spTree>
    <p:extLst>
      <p:ext uri="{BB962C8B-B14F-4D97-AF65-F5344CB8AC3E}">
        <p14:creationId xmlns:p14="http://schemas.microsoft.com/office/powerpoint/2010/main" val="124989934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115616" y="1556792"/>
            <a:ext cx="7632848" cy="4608512"/>
          </a:xfrm>
        </p:spPr>
        <p:txBody>
          <a:bodyPr>
            <a:noAutofit/>
          </a:bodyPr>
          <a:lstStyle/>
          <a:p>
            <a:pPr lvl="0" algn="l"/>
            <a:r>
              <a:rPr lang="fr-FR" sz="2000" b="1" dirty="0">
                <a:solidFill>
                  <a:schemeClr val="accent1">
                    <a:lumMod val="75000"/>
                  </a:schemeClr>
                </a:solidFill>
              </a:rPr>
              <a:t>1°) Le poids du contexte pour la mise en œuvre des PRU</a:t>
            </a:r>
            <a:r>
              <a:rPr lang="fr-FR" sz="2400" b="1" dirty="0" smtClean="0">
                <a:solidFill>
                  <a:srgbClr val="0070C0"/>
                </a:solidFill>
              </a:rPr>
              <a:t/>
            </a:r>
            <a:br>
              <a:rPr lang="fr-FR" sz="2400" b="1" dirty="0" smtClean="0">
                <a:solidFill>
                  <a:srgbClr val="0070C0"/>
                </a:solidFill>
              </a:rPr>
            </a:br>
            <a:r>
              <a:rPr lang="fr-FR" sz="2000" dirty="0" smtClean="0">
                <a:solidFill>
                  <a:schemeClr val="accent1">
                    <a:lumMod val="75000"/>
                  </a:schemeClr>
                </a:solidFill>
              </a:rPr>
              <a:t>-  Rappel : objectifs et enjeux du NPNRU</a:t>
            </a:r>
            <a:br>
              <a:rPr lang="fr-FR" sz="2000" dirty="0" smtClean="0">
                <a:solidFill>
                  <a:schemeClr val="accent1">
                    <a:lumMod val="75000"/>
                  </a:schemeClr>
                </a:solidFill>
              </a:rPr>
            </a:br>
            <a:r>
              <a:rPr lang="fr-FR" sz="2000" dirty="0" smtClean="0">
                <a:solidFill>
                  <a:schemeClr val="accent1">
                    <a:lumMod val="75000"/>
                  </a:schemeClr>
                </a:solidFill>
              </a:rPr>
              <a:t>- Les 3 types de situations qui peuvent nécessiter une adaptation de la doctrine ANRU et des interventions particulières</a:t>
            </a:r>
            <a:r>
              <a:rPr lang="fr-FR" sz="2000" b="1" dirty="0" smtClean="0">
                <a:solidFill>
                  <a:schemeClr val="accent1">
                    <a:lumMod val="75000"/>
                  </a:schemeClr>
                </a:solidFill>
              </a:rPr>
              <a:t/>
            </a:r>
            <a:br>
              <a:rPr lang="fr-FR" sz="2000" b="1" dirty="0" smtClean="0">
                <a:solidFill>
                  <a:schemeClr val="accent1">
                    <a:lumMod val="75000"/>
                  </a:schemeClr>
                </a:solidFill>
              </a:rPr>
            </a:br>
            <a:r>
              <a:rPr lang="fr-FR" sz="2000" b="1" dirty="0" smtClean="0">
                <a:solidFill>
                  <a:schemeClr val="accent1">
                    <a:lumMod val="75000"/>
                  </a:schemeClr>
                </a:solidFill>
              </a:rPr>
              <a:t/>
            </a:r>
            <a:br>
              <a:rPr lang="fr-FR" sz="2000" b="1" dirty="0" smtClean="0">
                <a:solidFill>
                  <a:schemeClr val="accent1">
                    <a:lumMod val="75000"/>
                  </a:schemeClr>
                </a:solidFill>
              </a:rPr>
            </a:br>
            <a:r>
              <a:rPr lang="fr-FR" sz="2000" b="1" dirty="0" smtClean="0">
                <a:solidFill>
                  <a:schemeClr val="accent1">
                    <a:lumMod val="75000"/>
                  </a:schemeClr>
                </a:solidFill>
              </a:rPr>
              <a:t>2°) Exemples de préconisations pour des territoires spécifiques</a:t>
            </a:r>
            <a:r>
              <a:rPr lang="fr-FR" sz="2000" b="1" dirty="0">
                <a:solidFill>
                  <a:schemeClr val="accent1">
                    <a:lumMod val="75000"/>
                  </a:schemeClr>
                </a:solidFill>
              </a:rPr>
              <a:t/>
            </a:r>
            <a:br>
              <a:rPr lang="fr-FR" sz="2000" b="1" dirty="0">
                <a:solidFill>
                  <a:schemeClr val="accent1">
                    <a:lumMod val="75000"/>
                  </a:schemeClr>
                </a:solidFill>
              </a:rPr>
            </a:br>
            <a:r>
              <a:rPr lang="fr-FR" sz="2000" dirty="0" smtClean="0">
                <a:solidFill>
                  <a:schemeClr val="accent1">
                    <a:lumMod val="75000"/>
                  </a:schemeClr>
                </a:solidFill>
              </a:rPr>
              <a:t>- Cas </a:t>
            </a:r>
            <a:r>
              <a:rPr lang="fr-FR" sz="2000" dirty="0">
                <a:solidFill>
                  <a:schemeClr val="accent1">
                    <a:lumMod val="75000"/>
                  </a:schemeClr>
                </a:solidFill>
              </a:rPr>
              <a:t>d’un PRU dans un grand quartier  francilien </a:t>
            </a:r>
            <a:r>
              <a:rPr lang="fr-FR" sz="2000" dirty="0" smtClean="0">
                <a:solidFill>
                  <a:schemeClr val="accent1">
                    <a:lumMod val="75000"/>
                  </a:schemeClr>
                </a:solidFill>
              </a:rPr>
              <a:t/>
            </a:r>
            <a:br>
              <a:rPr lang="fr-FR" sz="2000" dirty="0" smtClean="0">
                <a:solidFill>
                  <a:schemeClr val="accent1">
                    <a:lumMod val="75000"/>
                  </a:schemeClr>
                </a:solidFill>
              </a:rPr>
            </a:br>
            <a:r>
              <a:rPr lang="fr-FR" sz="2000" dirty="0" smtClean="0">
                <a:solidFill>
                  <a:schemeClr val="accent1">
                    <a:lumMod val="75000"/>
                  </a:schemeClr>
                </a:solidFill>
              </a:rPr>
              <a:t>- Cas </a:t>
            </a:r>
            <a:r>
              <a:rPr lang="fr-FR" sz="2000" dirty="0">
                <a:solidFill>
                  <a:schemeClr val="accent1">
                    <a:lumMod val="75000"/>
                  </a:schemeClr>
                </a:solidFill>
              </a:rPr>
              <a:t>d’un PRU dans un quartier  d’une ville moyenne au marché très détendu : la nécessité d’une approche ciblée et fortement qualitative de l’offre de diversification </a:t>
            </a:r>
            <a:r>
              <a:rPr lang="fr-FR" sz="2000" b="1" dirty="0" smtClean="0">
                <a:solidFill>
                  <a:schemeClr val="accent1">
                    <a:lumMod val="75000"/>
                  </a:schemeClr>
                </a:solidFill>
              </a:rPr>
              <a:t/>
            </a:r>
            <a:br>
              <a:rPr lang="fr-FR" sz="2000" b="1" dirty="0" smtClean="0">
                <a:solidFill>
                  <a:schemeClr val="accent1">
                    <a:lumMod val="75000"/>
                  </a:schemeClr>
                </a:solidFill>
              </a:rPr>
            </a:br>
            <a:r>
              <a:rPr lang="fr-FR" sz="2000" b="1" dirty="0" smtClean="0">
                <a:solidFill>
                  <a:schemeClr val="accent1">
                    <a:lumMod val="75000"/>
                  </a:schemeClr>
                </a:solidFill>
              </a:rPr>
              <a:t/>
            </a:r>
            <a:br>
              <a:rPr lang="fr-FR" sz="2000" b="1" dirty="0" smtClean="0">
                <a:solidFill>
                  <a:schemeClr val="accent1">
                    <a:lumMod val="75000"/>
                  </a:schemeClr>
                </a:solidFill>
              </a:rPr>
            </a:br>
            <a:r>
              <a:rPr lang="fr-FR" sz="2000" b="1" dirty="0" smtClean="0">
                <a:solidFill>
                  <a:schemeClr val="accent1">
                    <a:lumMod val="75000"/>
                  </a:schemeClr>
                </a:solidFill>
              </a:rPr>
              <a:t>3°)</a:t>
            </a:r>
            <a:r>
              <a:rPr lang="fr-FR" sz="2000" b="1" dirty="0">
                <a:solidFill>
                  <a:schemeClr val="accent1">
                    <a:lumMod val="75000"/>
                  </a:schemeClr>
                </a:solidFill>
              </a:rPr>
              <a:t> De la méthode du NPRU à sa mise en œuvre : les enjeux pour les organismes </a:t>
            </a:r>
            <a:r>
              <a:rPr lang="fr-FR" sz="2000" b="1" dirty="0" smtClean="0">
                <a:solidFill>
                  <a:schemeClr val="accent1">
                    <a:lumMod val="75000"/>
                  </a:schemeClr>
                </a:solidFill>
              </a:rPr>
              <a:t>d’HLM…</a:t>
            </a:r>
            <a:br>
              <a:rPr lang="fr-FR" sz="2000" b="1" dirty="0" smtClean="0">
                <a:solidFill>
                  <a:schemeClr val="accent1">
                    <a:lumMod val="75000"/>
                  </a:schemeClr>
                </a:solidFill>
              </a:rPr>
            </a:br>
            <a:r>
              <a:rPr lang="fr-FR" sz="2000" dirty="0" smtClean="0">
                <a:solidFill>
                  <a:schemeClr val="accent1">
                    <a:lumMod val="75000"/>
                  </a:schemeClr>
                </a:solidFill>
              </a:rPr>
              <a:t>- La </a:t>
            </a:r>
            <a:r>
              <a:rPr lang="fr-FR" sz="2000" dirty="0">
                <a:solidFill>
                  <a:schemeClr val="accent1">
                    <a:lumMod val="75000"/>
                  </a:schemeClr>
                </a:solidFill>
              </a:rPr>
              <a:t>méthode NPNRU mise à mal par les équipes de maîtrise </a:t>
            </a:r>
            <a:r>
              <a:rPr lang="fr-FR" sz="2000" dirty="0" smtClean="0">
                <a:solidFill>
                  <a:schemeClr val="accent1">
                    <a:lumMod val="75000"/>
                  </a:schemeClr>
                </a:solidFill>
              </a:rPr>
              <a:t>d’œuvre?</a:t>
            </a:r>
            <a:br>
              <a:rPr lang="fr-FR" sz="2000" dirty="0" smtClean="0">
                <a:solidFill>
                  <a:schemeClr val="accent1">
                    <a:lumMod val="75000"/>
                  </a:schemeClr>
                </a:solidFill>
              </a:rPr>
            </a:br>
            <a:r>
              <a:rPr lang="fr-FR" sz="2000" dirty="0" smtClean="0">
                <a:solidFill>
                  <a:schemeClr val="accent1">
                    <a:lumMod val="75000"/>
                  </a:schemeClr>
                </a:solidFill>
              </a:rPr>
              <a:t>- </a:t>
            </a:r>
            <a:r>
              <a:rPr lang="fr-FR" sz="2000" dirty="0">
                <a:solidFill>
                  <a:schemeClr val="accent1">
                    <a:lumMod val="75000"/>
                  </a:schemeClr>
                </a:solidFill>
              </a:rPr>
              <a:t>Les enjeux pour les </a:t>
            </a:r>
            <a:r>
              <a:rPr lang="fr-FR" sz="2000" dirty="0" smtClean="0">
                <a:solidFill>
                  <a:schemeClr val="accent1">
                    <a:lumMod val="75000"/>
                  </a:schemeClr>
                </a:solidFill>
              </a:rPr>
              <a:t>bailleurs : Pourquoi faut-il être </a:t>
            </a:r>
            <a:r>
              <a:rPr lang="fr-FR" sz="2000" dirty="0" err="1" smtClean="0">
                <a:solidFill>
                  <a:schemeClr val="accent1">
                    <a:lumMod val="75000"/>
                  </a:schemeClr>
                </a:solidFill>
              </a:rPr>
              <a:t>pro-actifs</a:t>
            </a:r>
            <a:r>
              <a:rPr lang="fr-FR" sz="2000" dirty="0" smtClean="0">
                <a:solidFill>
                  <a:schemeClr val="accent1">
                    <a:lumMod val="75000"/>
                  </a:schemeClr>
                </a:solidFill>
              </a:rPr>
              <a:t>?</a:t>
            </a:r>
            <a:r>
              <a:rPr lang="fr-FR" sz="2000" b="1" dirty="0" smtClean="0">
                <a:solidFill>
                  <a:schemeClr val="accent1">
                    <a:lumMod val="75000"/>
                  </a:schemeClr>
                </a:solidFill>
              </a:rPr>
              <a:t/>
            </a:r>
            <a:br>
              <a:rPr lang="fr-FR" sz="2000" b="1" dirty="0" smtClean="0">
                <a:solidFill>
                  <a:schemeClr val="accent1">
                    <a:lumMod val="75000"/>
                  </a:schemeClr>
                </a:solidFill>
              </a:rPr>
            </a:br>
            <a:endParaRPr lang="fr-FR" sz="2000" b="1" dirty="0">
              <a:solidFill>
                <a:schemeClr val="accent1">
                  <a:lumMod val="75000"/>
                </a:schemeClr>
              </a:solidFill>
            </a:endParaRPr>
          </a:p>
        </p:txBody>
      </p:sp>
      <p:sp>
        <p:nvSpPr>
          <p:cNvPr id="3" name="Espace réservé du numéro de diapositive 2"/>
          <p:cNvSpPr>
            <a:spLocks noGrp="1"/>
          </p:cNvSpPr>
          <p:nvPr>
            <p:ph type="sldNum" sz="quarter" idx="12"/>
          </p:nvPr>
        </p:nvSpPr>
        <p:spPr/>
        <p:txBody>
          <a:bodyPr/>
          <a:lstStyle/>
          <a:p>
            <a:fld id="{66A7B416-D377-401D-8BC6-B8F05CC3E607}" type="slidenum">
              <a:rPr lang="fr-FR" smtClean="0"/>
              <a:t>2</a:t>
            </a:fld>
            <a:endParaRPr lang="fr-FR"/>
          </a:p>
        </p:txBody>
      </p:sp>
    </p:spTree>
    <p:extLst>
      <p:ext uri="{BB962C8B-B14F-4D97-AF65-F5344CB8AC3E}">
        <p14:creationId xmlns:p14="http://schemas.microsoft.com/office/powerpoint/2010/main" val="66886928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80512" cy="980728"/>
          </a:xfrm>
        </p:spPr>
        <p:txBody>
          <a:bodyPr>
            <a:noAutofit/>
          </a:bodyPr>
          <a:lstStyle/>
          <a:p>
            <a:r>
              <a:rPr lang="fr-FR" sz="3200" b="1" dirty="0" smtClean="0">
                <a:solidFill>
                  <a:srgbClr val="0070C0"/>
                </a:solidFill>
              </a:rPr>
              <a:t>La méthode NPNRU mise à mal par les équipes de maîtrise d’œuvre?</a:t>
            </a:r>
            <a:endParaRPr lang="fr-FR" sz="3200" b="1" dirty="0">
              <a:solidFill>
                <a:srgbClr val="0070C0"/>
              </a:solidFill>
            </a:endParaRPr>
          </a:p>
        </p:txBody>
      </p:sp>
      <p:sp>
        <p:nvSpPr>
          <p:cNvPr id="3" name="Espace réservé du contenu 2"/>
          <p:cNvSpPr>
            <a:spLocks noGrp="1"/>
          </p:cNvSpPr>
          <p:nvPr>
            <p:ph idx="1"/>
          </p:nvPr>
        </p:nvSpPr>
        <p:spPr>
          <a:xfrm>
            <a:off x="18193" y="1052736"/>
            <a:ext cx="8964488" cy="5661248"/>
          </a:xfrm>
        </p:spPr>
        <p:txBody>
          <a:bodyPr>
            <a:normAutofit lnSpcReduction="10000"/>
          </a:bodyPr>
          <a:lstStyle/>
          <a:p>
            <a:r>
              <a:rPr lang="fr-FR" sz="2400" dirty="0" smtClean="0"/>
              <a:t>Une technicité des approches qui se traduit par une superposition d’études (jusqu’à 20 sur un même site!)  dont les conclusions sont sensées être intégrées au projet et qui finissent par faire écran aux réels enjeux…</a:t>
            </a:r>
          </a:p>
          <a:p>
            <a:r>
              <a:rPr lang="fr-FR" sz="2400" dirty="0" smtClean="0"/>
              <a:t>Une approche des questions environnementales dont on peine à voir le réel bénéfice pour la population ou le territoire et qui complexifient parfois la gestion du site…</a:t>
            </a:r>
          </a:p>
          <a:p>
            <a:r>
              <a:rPr lang="fr-FR" sz="2400" dirty="0" smtClean="0"/>
              <a:t>Des simulacres de concertation et de processus collaboratifs (entre instrumentalisation et ignorance de ce que peut être un projet de développement social…);</a:t>
            </a:r>
          </a:p>
          <a:p>
            <a:r>
              <a:rPr lang="fr-FR" sz="2400" dirty="0" smtClean="0"/>
              <a:t>Des projets sourds au contexte social (de départ), aux conditions du marché de l’habitat et aux PSP des bailleurs…</a:t>
            </a:r>
          </a:p>
          <a:p>
            <a:pPr marL="0" indent="0">
              <a:buNone/>
            </a:pPr>
            <a:endParaRPr lang="fr-FR" sz="2400" dirty="0" smtClean="0"/>
          </a:p>
          <a:p>
            <a:pPr marL="0" indent="0">
              <a:buNone/>
            </a:pPr>
            <a:r>
              <a:rPr lang="fr-FR" sz="2000" i="1" dirty="0" smtClean="0"/>
              <a:t>Des points qui globalement, questionnent aussi la maîtrise d’ouvrage (c’est un autre sujet?)</a:t>
            </a:r>
            <a:endParaRPr lang="fr-FR" sz="2000" i="1" dirty="0"/>
          </a:p>
        </p:txBody>
      </p:sp>
      <p:sp>
        <p:nvSpPr>
          <p:cNvPr id="4" name="Espace réservé du numéro de diapositive 3"/>
          <p:cNvSpPr>
            <a:spLocks noGrp="1"/>
          </p:cNvSpPr>
          <p:nvPr>
            <p:ph type="sldNum" sz="quarter" idx="12"/>
          </p:nvPr>
        </p:nvSpPr>
        <p:spPr/>
        <p:txBody>
          <a:bodyPr/>
          <a:lstStyle/>
          <a:p>
            <a:fld id="{66A7B416-D377-401D-8BC6-B8F05CC3E607}" type="slidenum">
              <a:rPr lang="fr-FR" smtClean="0"/>
              <a:t>20</a:t>
            </a:fld>
            <a:endParaRPr lang="fr-FR"/>
          </a:p>
        </p:txBody>
      </p:sp>
    </p:spTree>
    <p:extLst>
      <p:ext uri="{BB962C8B-B14F-4D97-AF65-F5344CB8AC3E}">
        <p14:creationId xmlns:p14="http://schemas.microsoft.com/office/powerpoint/2010/main" val="2976949195"/>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44624"/>
            <a:ext cx="9144000" cy="692666"/>
          </a:xfrm>
        </p:spPr>
        <p:txBody>
          <a:bodyPr>
            <a:noAutofit/>
          </a:bodyPr>
          <a:lstStyle/>
          <a:p>
            <a:r>
              <a:rPr lang="fr-FR" sz="3200" b="1" dirty="0">
                <a:solidFill>
                  <a:srgbClr val="0070C0"/>
                </a:solidFill>
              </a:rPr>
              <a:t>7 enjeux principaux pour les organismes </a:t>
            </a:r>
            <a:br>
              <a:rPr lang="fr-FR" sz="3200" b="1" dirty="0">
                <a:solidFill>
                  <a:srgbClr val="0070C0"/>
                </a:solidFill>
              </a:rPr>
            </a:br>
            <a:r>
              <a:rPr lang="fr-FR" sz="3200" b="1" dirty="0">
                <a:solidFill>
                  <a:srgbClr val="0070C0"/>
                </a:solidFill>
              </a:rPr>
              <a:t>et un seul principe : être </a:t>
            </a:r>
            <a:r>
              <a:rPr lang="fr-FR" sz="3200" b="1" dirty="0" err="1" smtClean="0">
                <a:solidFill>
                  <a:srgbClr val="0070C0"/>
                </a:solidFill>
              </a:rPr>
              <a:t>pro-actifs</a:t>
            </a:r>
            <a:r>
              <a:rPr lang="fr-FR" sz="3200" b="1" dirty="0" smtClean="0">
                <a:solidFill>
                  <a:srgbClr val="0070C0"/>
                </a:solidFill>
              </a:rPr>
              <a:t>?</a:t>
            </a:r>
            <a:endParaRPr lang="fr-FR" sz="3200" b="1" dirty="0">
              <a:solidFill>
                <a:srgbClr val="0070C0"/>
              </a:solidFill>
            </a:endParaRPr>
          </a:p>
        </p:txBody>
      </p:sp>
      <p:sp>
        <p:nvSpPr>
          <p:cNvPr id="3" name="Espace réservé du contenu 2"/>
          <p:cNvSpPr txBox="1">
            <a:spLocks/>
          </p:cNvSpPr>
          <p:nvPr/>
        </p:nvSpPr>
        <p:spPr>
          <a:xfrm>
            <a:off x="9038" y="836712"/>
            <a:ext cx="9143999" cy="5549491"/>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457200" indent="-457200" algn="just">
              <a:buFont typeface="+mj-lt"/>
              <a:buAutoNum type="arabicPeriod"/>
            </a:pPr>
            <a:r>
              <a:rPr lang="fr-FR" sz="2000" dirty="0" smtClean="0">
                <a:solidFill>
                  <a:schemeClr val="tx1"/>
                </a:solidFill>
              </a:rPr>
              <a:t>Valoriser la connaissance qu’ont les bailleurs du quartier : son fonctionnement social urbain, son peuplement et son attractivité;</a:t>
            </a:r>
          </a:p>
          <a:p>
            <a:pPr marL="457200" indent="-457200" algn="just">
              <a:buFont typeface="+mj-lt"/>
              <a:buAutoNum type="arabicPeriod"/>
            </a:pPr>
            <a:r>
              <a:rPr lang="fr-FR" sz="2000" dirty="0" smtClean="0">
                <a:solidFill>
                  <a:schemeClr val="tx1"/>
                </a:solidFill>
              </a:rPr>
              <a:t>Faire intégrer au PRU, dès l’amont (au stade des premières esquisses), les implications en termes de gestion des différentes options présentées (domanialités, coûts d’entretien, prévention situationnelle, vie sociale, OM…);</a:t>
            </a:r>
          </a:p>
          <a:p>
            <a:pPr marL="457200" indent="-457200" algn="just">
              <a:buFont typeface="+mj-lt"/>
              <a:buAutoNum type="arabicPeriod"/>
            </a:pPr>
            <a:r>
              <a:rPr lang="fr-FR" sz="2000" dirty="0" smtClean="0">
                <a:solidFill>
                  <a:schemeClr val="tx1"/>
                </a:solidFill>
              </a:rPr>
              <a:t>Se projeter dans des programmes qui répondent à la demande de demain (petits logements, </a:t>
            </a:r>
            <a:r>
              <a:rPr lang="fr-FR" sz="2000" dirty="0">
                <a:solidFill>
                  <a:schemeClr val="tx1"/>
                </a:solidFill>
              </a:rPr>
              <a:t>mobilité réduite, </a:t>
            </a:r>
            <a:r>
              <a:rPr lang="fr-FR" sz="2000" dirty="0" smtClean="0">
                <a:solidFill>
                  <a:schemeClr val="tx1"/>
                </a:solidFill>
              </a:rPr>
              <a:t>plan neutre, parking, charges maîtrisées, …)</a:t>
            </a:r>
          </a:p>
          <a:p>
            <a:pPr marL="457200" indent="-457200" algn="just">
              <a:buFont typeface="+mj-lt"/>
              <a:buAutoNum type="arabicPeriod"/>
            </a:pPr>
            <a:r>
              <a:rPr lang="fr-FR" sz="2000" dirty="0" smtClean="0">
                <a:solidFill>
                  <a:schemeClr val="tx1"/>
                </a:solidFill>
              </a:rPr>
              <a:t>Réclamer les « mesures d’accompagnement » du projet urbain qui permettent de renforcer l’attractivité du site (écoles, mais aussi présence des services publics à des fins d’animation, sécurité, transports, …) ;</a:t>
            </a:r>
          </a:p>
          <a:p>
            <a:pPr marL="457200" indent="-457200" algn="just">
              <a:buFont typeface="+mj-lt"/>
              <a:buAutoNum type="arabicPeriod"/>
            </a:pPr>
            <a:r>
              <a:rPr lang="fr-FR" sz="2000" dirty="0" smtClean="0">
                <a:solidFill>
                  <a:schemeClr val="tx1"/>
                </a:solidFill>
              </a:rPr>
              <a:t>Attirer l’attention sur les phénomènes de concurrence potentiels à l’échelle de l’agglomération, voire même au sein du secteur QPV entre les produits mais aussi entre les bailleurs…;</a:t>
            </a:r>
          </a:p>
          <a:p>
            <a:pPr marL="342900" indent="-342900" algn="just">
              <a:buFont typeface="+mj-lt"/>
              <a:buAutoNum type="arabicPeriod"/>
            </a:pPr>
            <a:r>
              <a:rPr lang="fr-FR" sz="2000" dirty="0" smtClean="0">
                <a:solidFill>
                  <a:schemeClr val="tx1"/>
                </a:solidFill>
              </a:rPr>
              <a:t>S’impliquer dans un rapprochement avec les entreprises pour renouer avec le logement des salariés;</a:t>
            </a:r>
          </a:p>
          <a:p>
            <a:pPr marL="342900" indent="-342900" algn="just">
              <a:buFont typeface="+mj-lt"/>
              <a:buAutoNum type="arabicPeriod"/>
            </a:pPr>
            <a:r>
              <a:rPr lang="fr-FR" sz="2000" dirty="0" smtClean="0">
                <a:solidFill>
                  <a:schemeClr val="tx1"/>
                </a:solidFill>
              </a:rPr>
              <a:t>Gérer le temps du projet auprès des habitants de la première information jusqu’à la fin du PRU… et appréhender son patrimoine en conséquence (travaux d’attente, politique d’attribution ad hoc, réhabilitation...)</a:t>
            </a:r>
            <a:endParaRPr lang="fr-FR" sz="2000" dirty="0">
              <a:solidFill>
                <a:schemeClr val="tx1"/>
              </a:solidFill>
            </a:endParaRPr>
          </a:p>
        </p:txBody>
      </p:sp>
      <p:sp>
        <p:nvSpPr>
          <p:cNvPr id="4" name="Espace réservé du numéro de diapositive 3"/>
          <p:cNvSpPr>
            <a:spLocks noGrp="1"/>
          </p:cNvSpPr>
          <p:nvPr>
            <p:ph type="sldNum" sz="quarter" idx="12"/>
          </p:nvPr>
        </p:nvSpPr>
        <p:spPr/>
        <p:txBody>
          <a:bodyPr/>
          <a:lstStyle/>
          <a:p>
            <a:fld id="{66A7B416-D377-401D-8BC6-B8F05CC3E607}" type="slidenum">
              <a:rPr lang="fr-FR" smtClean="0"/>
              <a:t>21</a:t>
            </a:fld>
            <a:endParaRPr lang="fr-FR"/>
          </a:p>
        </p:txBody>
      </p:sp>
    </p:spTree>
    <p:extLst>
      <p:ext uri="{BB962C8B-B14F-4D97-AF65-F5344CB8AC3E}">
        <p14:creationId xmlns:p14="http://schemas.microsoft.com/office/powerpoint/2010/main" val="408664861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725" y="2030"/>
            <a:ext cx="9108504" cy="994122"/>
          </a:xfrm>
        </p:spPr>
        <p:txBody>
          <a:bodyPr>
            <a:noAutofit/>
          </a:bodyPr>
          <a:lstStyle/>
          <a:p>
            <a:r>
              <a:rPr lang="fr-FR" sz="2800" b="1" dirty="0" smtClean="0">
                <a:solidFill>
                  <a:srgbClr val="0070C0"/>
                </a:solidFill>
              </a:rPr>
              <a:t>Le rôle des </a:t>
            </a:r>
            <a:r>
              <a:rPr lang="fr-FR" sz="2800" b="1" dirty="0">
                <a:solidFill>
                  <a:srgbClr val="0070C0"/>
                </a:solidFill>
              </a:rPr>
              <a:t>organismes </a:t>
            </a:r>
            <a:r>
              <a:rPr lang="fr-FR" sz="2800" b="1" dirty="0" smtClean="0">
                <a:solidFill>
                  <a:srgbClr val="0070C0"/>
                </a:solidFill>
              </a:rPr>
              <a:t>Hlm dans </a:t>
            </a:r>
            <a:r>
              <a:rPr lang="fr-FR" sz="2800" b="1" dirty="0">
                <a:solidFill>
                  <a:srgbClr val="0070C0"/>
                </a:solidFill>
              </a:rPr>
              <a:t>la construction et la mise en </a:t>
            </a:r>
            <a:r>
              <a:rPr lang="fr-FR" sz="2800" b="1" dirty="0" smtClean="0">
                <a:solidFill>
                  <a:srgbClr val="0070C0"/>
                </a:solidFill>
              </a:rPr>
              <a:t>œuvre </a:t>
            </a:r>
            <a:r>
              <a:rPr lang="fr-FR" sz="2800" b="1" dirty="0">
                <a:solidFill>
                  <a:srgbClr val="0070C0"/>
                </a:solidFill>
              </a:rPr>
              <a:t>des </a:t>
            </a:r>
            <a:r>
              <a:rPr lang="fr-FR" sz="2800" b="1" dirty="0" smtClean="0">
                <a:solidFill>
                  <a:srgbClr val="0070C0"/>
                </a:solidFill>
              </a:rPr>
              <a:t>NPNRU : le poids du contexte</a:t>
            </a:r>
            <a:endParaRPr lang="fr-FR" sz="2800" b="1" dirty="0">
              <a:solidFill>
                <a:srgbClr val="0070C0"/>
              </a:solidFill>
            </a:endParaRPr>
          </a:p>
        </p:txBody>
      </p:sp>
      <p:sp>
        <p:nvSpPr>
          <p:cNvPr id="3" name="Espace réservé du contenu 2"/>
          <p:cNvSpPr>
            <a:spLocks noGrp="1"/>
          </p:cNvSpPr>
          <p:nvPr>
            <p:ph idx="1"/>
          </p:nvPr>
        </p:nvSpPr>
        <p:spPr>
          <a:xfrm>
            <a:off x="179512" y="1340768"/>
            <a:ext cx="8856984" cy="5040560"/>
          </a:xfrm>
        </p:spPr>
        <p:txBody>
          <a:bodyPr>
            <a:normAutofit lnSpcReduction="10000"/>
          </a:bodyPr>
          <a:lstStyle/>
          <a:p>
            <a:pPr marL="0" indent="0">
              <a:buNone/>
            </a:pPr>
            <a:r>
              <a:rPr lang="fr-FR" sz="2400" dirty="0" smtClean="0"/>
              <a:t>Parmi les questions posée par le réseau HSV, 3 questions renvoient au contexte et aux spécificités des territoires (en dehors des questions de gouvernance) :</a:t>
            </a:r>
          </a:p>
          <a:p>
            <a:pPr marL="0" indent="0">
              <a:buNone/>
            </a:pPr>
            <a:endParaRPr lang="fr-FR" sz="2400" dirty="0"/>
          </a:p>
          <a:p>
            <a:r>
              <a:rPr lang="fr-FR" sz="2400" dirty="0" smtClean="0"/>
              <a:t>Quelle </a:t>
            </a:r>
            <a:r>
              <a:rPr lang="fr-FR" sz="2400" dirty="0"/>
              <a:t>« mixité sociale » est attendue par les </a:t>
            </a:r>
            <a:r>
              <a:rPr lang="fr-FR" sz="2400" dirty="0" smtClean="0"/>
              <a:t>NPNRU / quelle mixité est possible ? </a:t>
            </a:r>
          </a:p>
          <a:p>
            <a:pPr marL="0" indent="0">
              <a:buNone/>
            </a:pPr>
            <a:endParaRPr lang="fr-FR" sz="2400" dirty="0" smtClean="0"/>
          </a:p>
          <a:p>
            <a:r>
              <a:rPr lang="fr-FR" sz="2400" dirty="0" smtClean="0"/>
              <a:t>Quelle </a:t>
            </a:r>
            <a:r>
              <a:rPr lang="fr-FR" sz="2400" dirty="0"/>
              <a:t>articulation peut s’opérer avec l’habitat </a:t>
            </a:r>
            <a:r>
              <a:rPr lang="fr-FR" sz="2400" dirty="0" smtClean="0"/>
              <a:t>privé (ce qui renvoie aux caractéristiques du marché immobilier) </a:t>
            </a:r>
            <a:r>
              <a:rPr lang="fr-FR" sz="2400" dirty="0"/>
              <a:t>? </a:t>
            </a:r>
            <a:endParaRPr lang="fr-FR" sz="2400" dirty="0" smtClean="0"/>
          </a:p>
          <a:p>
            <a:pPr marL="0" indent="0">
              <a:buNone/>
            </a:pPr>
            <a:endParaRPr lang="fr-FR" sz="2400" dirty="0" smtClean="0"/>
          </a:p>
          <a:p>
            <a:r>
              <a:rPr lang="fr-FR" sz="2400" dirty="0" smtClean="0"/>
              <a:t>Comment </a:t>
            </a:r>
            <a:r>
              <a:rPr lang="fr-FR" sz="2400" dirty="0"/>
              <a:t>concevoir des projets de renouvellement urbain qui prennent en compte l’ensemble des dimensions qui participent à améliorer la qualité de vie du quartier ? </a:t>
            </a:r>
          </a:p>
        </p:txBody>
      </p:sp>
      <p:sp>
        <p:nvSpPr>
          <p:cNvPr id="4" name="Espace réservé du numéro de diapositive 3"/>
          <p:cNvSpPr>
            <a:spLocks noGrp="1"/>
          </p:cNvSpPr>
          <p:nvPr>
            <p:ph type="sldNum" sz="quarter" idx="12"/>
          </p:nvPr>
        </p:nvSpPr>
        <p:spPr/>
        <p:txBody>
          <a:bodyPr/>
          <a:lstStyle/>
          <a:p>
            <a:fld id="{66A7B416-D377-401D-8BC6-B8F05CC3E607}" type="slidenum">
              <a:rPr lang="fr-FR" smtClean="0"/>
              <a:t>3</a:t>
            </a:fld>
            <a:endParaRPr lang="fr-FR"/>
          </a:p>
        </p:txBody>
      </p:sp>
    </p:spTree>
    <p:extLst>
      <p:ext uri="{BB962C8B-B14F-4D97-AF65-F5344CB8AC3E}">
        <p14:creationId xmlns:p14="http://schemas.microsoft.com/office/powerpoint/2010/main" val="326564052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0"/>
            <a:ext cx="9036496" cy="764704"/>
          </a:xfrm>
        </p:spPr>
        <p:txBody>
          <a:bodyPr>
            <a:normAutofit fontScale="90000"/>
          </a:bodyPr>
          <a:lstStyle/>
          <a:p>
            <a:r>
              <a:rPr lang="fr-FR" sz="3600" b="1" dirty="0" smtClean="0">
                <a:solidFill>
                  <a:srgbClr val="0070C0"/>
                </a:solidFill>
              </a:rPr>
              <a:t>Rappel des objectifs </a:t>
            </a:r>
            <a:r>
              <a:rPr lang="fr-FR" sz="3600" b="1" dirty="0">
                <a:solidFill>
                  <a:srgbClr val="0070C0"/>
                </a:solidFill>
              </a:rPr>
              <a:t>et fondamentaux du </a:t>
            </a:r>
            <a:r>
              <a:rPr lang="fr-FR" sz="3600" b="1" dirty="0" smtClean="0">
                <a:solidFill>
                  <a:srgbClr val="0070C0"/>
                </a:solidFill>
              </a:rPr>
              <a:t>NPNRU</a:t>
            </a:r>
            <a:endParaRPr lang="fr-FR" sz="3600" b="1" dirty="0">
              <a:solidFill>
                <a:srgbClr val="0070C0"/>
              </a:solidFill>
            </a:endParaRPr>
          </a:p>
        </p:txBody>
      </p:sp>
      <p:sp>
        <p:nvSpPr>
          <p:cNvPr id="3" name="Espace réservé du contenu 2"/>
          <p:cNvSpPr>
            <a:spLocks noGrp="1"/>
          </p:cNvSpPr>
          <p:nvPr>
            <p:ph idx="1"/>
          </p:nvPr>
        </p:nvSpPr>
        <p:spPr>
          <a:xfrm>
            <a:off x="323528" y="1268760"/>
            <a:ext cx="8712967" cy="5400600"/>
          </a:xfrm>
        </p:spPr>
        <p:txBody>
          <a:bodyPr>
            <a:normAutofit/>
          </a:bodyPr>
          <a:lstStyle/>
          <a:p>
            <a:pPr marL="0" indent="0" algn="just">
              <a:buNone/>
            </a:pPr>
            <a:r>
              <a:rPr lang="fr-FR" sz="2400" b="1" dirty="0"/>
              <a:t>L’objectif principal du NPNRU est de transformer les QPV </a:t>
            </a:r>
            <a:r>
              <a:rPr lang="fr-FR" sz="2400" dirty="0"/>
              <a:t>afin </a:t>
            </a:r>
            <a:r>
              <a:rPr lang="fr-FR" sz="2400" dirty="0" smtClean="0"/>
              <a:t>de :  </a:t>
            </a:r>
            <a:r>
              <a:rPr lang="fr-FR" sz="2400" b="1" i="1" dirty="0" smtClean="0">
                <a:solidFill>
                  <a:schemeClr val="tx2">
                    <a:lumMod val="60000"/>
                    <a:lumOff val="40000"/>
                  </a:schemeClr>
                </a:solidFill>
              </a:rPr>
              <a:t> « favoriser</a:t>
            </a:r>
            <a:r>
              <a:rPr lang="fr-FR" sz="2400" b="1" i="1" dirty="0">
                <a:solidFill>
                  <a:schemeClr val="tx2">
                    <a:lumMod val="60000"/>
                    <a:lumOff val="40000"/>
                  </a:schemeClr>
                </a:solidFill>
              </a:rPr>
              <a:t> la mixité sociale et fonctionnelle en développant la diversité de l’habitat (statuts, typologie des bâtiments et des logements), et des fonctions (équipements, commerces, activités économiques) » </a:t>
            </a:r>
            <a:r>
              <a:rPr lang="fr-FR" sz="2400" b="1" dirty="0">
                <a:solidFill>
                  <a:schemeClr val="tx2">
                    <a:lumMod val="60000"/>
                    <a:lumOff val="40000"/>
                  </a:schemeClr>
                </a:solidFill>
              </a:rPr>
              <a:t>(RGA)</a:t>
            </a:r>
          </a:p>
          <a:p>
            <a:pPr marL="0" indent="0">
              <a:buNone/>
            </a:pPr>
            <a:endParaRPr lang="fr-FR" sz="2000" dirty="0"/>
          </a:p>
          <a:p>
            <a:pPr marL="0" indent="0">
              <a:buNone/>
            </a:pPr>
            <a:r>
              <a:rPr lang="fr-FR" sz="2000" dirty="0" smtClean="0"/>
              <a:t>Cette transformation doit être mise en compatibilité avec : </a:t>
            </a:r>
            <a:endParaRPr lang="fr-FR" sz="2000" dirty="0"/>
          </a:p>
          <a:p>
            <a:pPr marL="400050" lvl="1" indent="0">
              <a:buNone/>
            </a:pPr>
            <a:r>
              <a:rPr lang="fr-FR" sz="2000" dirty="0"/>
              <a:t>► La stratégie de relogement et </a:t>
            </a:r>
            <a:r>
              <a:rPr lang="fr-FR" sz="2000" dirty="0" smtClean="0"/>
              <a:t>d’attributions </a:t>
            </a:r>
          </a:p>
          <a:p>
            <a:pPr marL="400050" lvl="1" indent="0">
              <a:buNone/>
            </a:pPr>
            <a:r>
              <a:rPr lang="fr-FR" sz="2000" dirty="0" smtClean="0"/>
              <a:t>► </a:t>
            </a:r>
            <a:r>
              <a:rPr lang="fr-FR" sz="2000" dirty="0"/>
              <a:t>La gestion du </a:t>
            </a:r>
            <a:r>
              <a:rPr lang="fr-FR" sz="2000" dirty="0" smtClean="0"/>
              <a:t>quartier</a:t>
            </a:r>
          </a:p>
          <a:p>
            <a:pPr marL="400050" lvl="1" indent="0">
              <a:buNone/>
            </a:pPr>
            <a:r>
              <a:rPr lang="fr-FR" sz="2000" dirty="0" smtClean="0"/>
              <a:t>► </a:t>
            </a:r>
            <a:r>
              <a:rPr lang="fr-FR" sz="2000" dirty="0"/>
              <a:t>La contribution du projet à l’insertion par </a:t>
            </a:r>
            <a:r>
              <a:rPr lang="fr-FR" sz="2000" dirty="0" smtClean="0"/>
              <a:t>l’économique </a:t>
            </a:r>
          </a:p>
          <a:p>
            <a:pPr marL="400050" lvl="1" indent="0">
              <a:buNone/>
            </a:pPr>
            <a:r>
              <a:rPr lang="fr-FR" sz="2000" dirty="0" smtClean="0"/>
              <a:t>► </a:t>
            </a:r>
            <a:r>
              <a:rPr lang="fr-FR" sz="2000" dirty="0"/>
              <a:t>La place donnée aux </a:t>
            </a:r>
            <a:r>
              <a:rPr lang="fr-FR" sz="2000" dirty="0" smtClean="0"/>
              <a:t>habitants</a:t>
            </a:r>
            <a:endParaRPr lang="fr-FR" sz="2000" dirty="0"/>
          </a:p>
          <a:p>
            <a:pPr marL="0" indent="0">
              <a:buNone/>
            </a:pPr>
            <a:endParaRPr lang="fr-FR" dirty="0" smtClean="0"/>
          </a:p>
        </p:txBody>
      </p:sp>
      <p:sp>
        <p:nvSpPr>
          <p:cNvPr id="4" name="Espace réservé du numéro de diapositive 3"/>
          <p:cNvSpPr>
            <a:spLocks noGrp="1"/>
          </p:cNvSpPr>
          <p:nvPr>
            <p:ph type="sldNum" sz="quarter" idx="12"/>
          </p:nvPr>
        </p:nvSpPr>
        <p:spPr/>
        <p:txBody>
          <a:bodyPr/>
          <a:lstStyle/>
          <a:p>
            <a:fld id="{66A7B416-D377-401D-8BC6-B8F05CC3E607}" type="slidenum">
              <a:rPr lang="fr-FR" smtClean="0"/>
              <a:t>4</a:t>
            </a:fld>
            <a:endParaRPr lang="fr-FR"/>
          </a:p>
        </p:txBody>
      </p:sp>
    </p:spTree>
    <p:extLst>
      <p:ext uri="{BB962C8B-B14F-4D97-AF65-F5344CB8AC3E}">
        <p14:creationId xmlns:p14="http://schemas.microsoft.com/office/powerpoint/2010/main" val="348744472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e 1"/>
          <p:cNvGraphicFramePr/>
          <p:nvPr>
            <p:extLst>
              <p:ext uri="{D42A27DB-BD31-4B8C-83A1-F6EECF244321}">
                <p14:modId xmlns:p14="http://schemas.microsoft.com/office/powerpoint/2010/main" val="1882043190"/>
              </p:ext>
            </p:extLst>
          </p:nvPr>
        </p:nvGraphicFramePr>
        <p:xfrm>
          <a:off x="107504" y="692696"/>
          <a:ext cx="9036496"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p:cNvSpPr/>
          <p:nvPr/>
        </p:nvSpPr>
        <p:spPr>
          <a:xfrm>
            <a:off x="467544" y="6381328"/>
            <a:ext cx="828092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lvl="0"/>
            <a:r>
              <a:rPr lang="fr-FR" dirty="0" smtClean="0"/>
              <a:t>Viser </a:t>
            </a:r>
            <a:r>
              <a:rPr lang="fr-FR" dirty="0"/>
              <a:t>l’efficacité énergétique et contribuer à la transition écologique des quartiers</a:t>
            </a:r>
          </a:p>
        </p:txBody>
      </p:sp>
      <p:sp>
        <p:nvSpPr>
          <p:cNvPr id="4" name="Titre 1"/>
          <p:cNvSpPr txBox="1">
            <a:spLocks/>
          </p:cNvSpPr>
          <p:nvPr/>
        </p:nvSpPr>
        <p:spPr>
          <a:xfrm>
            <a:off x="0" y="0"/>
            <a:ext cx="9144000" cy="90872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200" b="1" dirty="0" smtClean="0">
                <a:solidFill>
                  <a:srgbClr val="0070C0"/>
                </a:solidFill>
              </a:rPr>
              <a:t>Des enjeux différenciés en fonction des territoires </a:t>
            </a:r>
            <a:endParaRPr lang="fr-FR" sz="3200" dirty="0">
              <a:solidFill>
                <a:srgbClr val="0070C0"/>
              </a:solidFill>
            </a:endParaRPr>
          </a:p>
        </p:txBody>
      </p:sp>
      <p:sp>
        <p:nvSpPr>
          <p:cNvPr id="5" name="Espace réservé du numéro de diapositive 4"/>
          <p:cNvSpPr>
            <a:spLocks noGrp="1"/>
          </p:cNvSpPr>
          <p:nvPr>
            <p:ph type="sldNum" sz="quarter" idx="12"/>
          </p:nvPr>
        </p:nvSpPr>
        <p:spPr/>
        <p:txBody>
          <a:bodyPr/>
          <a:lstStyle/>
          <a:p>
            <a:fld id="{66A7B416-D377-401D-8BC6-B8F05CC3E607}" type="slidenum">
              <a:rPr lang="fr-FR" smtClean="0"/>
              <a:t>5</a:t>
            </a:fld>
            <a:endParaRPr lang="fr-FR"/>
          </a:p>
        </p:txBody>
      </p:sp>
    </p:spTree>
    <p:extLst>
      <p:ext uri="{BB962C8B-B14F-4D97-AF65-F5344CB8AC3E}">
        <p14:creationId xmlns:p14="http://schemas.microsoft.com/office/powerpoint/2010/main" val="309986958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980728"/>
          </a:xfrm>
        </p:spPr>
        <p:txBody>
          <a:bodyPr>
            <a:noAutofit/>
          </a:bodyPr>
          <a:lstStyle/>
          <a:p>
            <a:pPr lvl="0"/>
            <a:r>
              <a:rPr lang="fr-FR" sz="3200" b="1" dirty="0">
                <a:solidFill>
                  <a:srgbClr val="0070C0"/>
                </a:solidFill>
              </a:rPr>
              <a:t>Des enjeux différenciés en fonction </a:t>
            </a:r>
            <a:r>
              <a:rPr lang="fr-FR" sz="3200" b="1" dirty="0" smtClean="0">
                <a:solidFill>
                  <a:srgbClr val="0070C0"/>
                </a:solidFill>
              </a:rPr>
              <a:t>de quels types de territoires ?</a:t>
            </a:r>
            <a:endParaRPr lang="fr-FR" sz="3200" dirty="0">
              <a:solidFill>
                <a:srgbClr val="0070C0"/>
              </a:solidFill>
            </a:endParaRPr>
          </a:p>
        </p:txBody>
      </p:sp>
      <p:sp>
        <p:nvSpPr>
          <p:cNvPr id="3" name="Espace réservé du contenu 2"/>
          <p:cNvSpPr>
            <a:spLocks noGrp="1"/>
          </p:cNvSpPr>
          <p:nvPr>
            <p:ph idx="1"/>
          </p:nvPr>
        </p:nvSpPr>
        <p:spPr>
          <a:xfrm>
            <a:off x="107504" y="1052736"/>
            <a:ext cx="9036496" cy="5805264"/>
          </a:xfrm>
        </p:spPr>
        <p:txBody>
          <a:bodyPr>
            <a:normAutofit fontScale="25000" lnSpcReduction="20000"/>
          </a:bodyPr>
          <a:lstStyle/>
          <a:p>
            <a:pPr marL="0" indent="0">
              <a:buNone/>
            </a:pPr>
            <a:r>
              <a:rPr lang="fr-FR" sz="8000" b="1" dirty="0" smtClean="0"/>
              <a:t>Le contexte qui permet un PRU immédiatement « ANRU compatible » : </a:t>
            </a:r>
          </a:p>
          <a:p>
            <a:r>
              <a:rPr lang="fr-FR" sz="7200" u="sng" dirty="0" smtClean="0"/>
              <a:t>Un projet de développement urbain lisible et porté politiquement </a:t>
            </a:r>
            <a:r>
              <a:rPr lang="fr-FR" sz="7200" dirty="0" smtClean="0"/>
              <a:t>(au niveau de la ville </a:t>
            </a:r>
            <a:r>
              <a:rPr lang="fr-FR" sz="7200" dirty="0"/>
              <a:t>et </a:t>
            </a:r>
            <a:r>
              <a:rPr lang="fr-FR" sz="7200" dirty="0" smtClean="0"/>
              <a:t>de d’agglomération),</a:t>
            </a:r>
          </a:p>
          <a:p>
            <a:r>
              <a:rPr lang="fr-FR" sz="7200" u="sng" dirty="0" smtClean="0"/>
              <a:t>un marché immobilier actif </a:t>
            </a:r>
            <a:r>
              <a:rPr lang="fr-FR" sz="7200" dirty="0" smtClean="0"/>
              <a:t>soutenu par une activité économique et une démographie dynamiques,</a:t>
            </a:r>
          </a:p>
          <a:p>
            <a:r>
              <a:rPr lang="fr-FR" sz="7200" u="sng" dirty="0" smtClean="0"/>
              <a:t>Une culture locale fortement marquée par la Politique de la ville </a:t>
            </a:r>
            <a:r>
              <a:rPr lang="fr-FR" sz="7200" dirty="0" smtClean="0"/>
              <a:t>et sa logique de développement social;</a:t>
            </a:r>
          </a:p>
          <a:p>
            <a:r>
              <a:rPr lang="fr-FR" sz="7200" u="sng" dirty="0" smtClean="0"/>
              <a:t>un partenariat structuré</a:t>
            </a:r>
            <a:r>
              <a:rPr lang="fr-FR" sz="7200" dirty="0" smtClean="0"/>
              <a:t> impliquant des bailleurs peu nombreux disposant de moyens financiers importants et d’une ingénierie éprouvée…</a:t>
            </a:r>
          </a:p>
          <a:p>
            <a:pPr marL="0" indent="0">
              <a:buNone/>
            </a:pPr>
            <a:endParaRPr lang="fr-FR" sz="7200" b="1" dirty="0" smtClean="0"/>
          </a:p>
          <a:p>
            <a:pPr marL="0" indent="0">
              <a:buNone/>
            </a:pPr>
            <a:r>
              <a:rPr lang="fr-FR" sz="8000" b="1" dirty="0" smtClean="0"/>
              <a:t>3 contextes </a:t>
            </a:r>
            <a:r>
              <a:rPr lang="fr-FR" sz="8000" b="1" dirty="0"/>
              <a:t>spécifiques qui mettent les </a:t>
            </a:r>
            <a:r>
              <a:rPr lang="fr-FR" sz="8000" b="1" dirty="0" smtClean="0"/>
              <a:t>acteurs locaux et les bailleurs </a:t>
            </a:r>
            <a:r>
              <a:rPr lang="fr-FR" sz="8000" b="1" dirty="0"/>
              <a:t>face à des enjeux nouveaux </a:t>
            </a:r>
            <a:r>
              <a:rPr lang="fr-FR" sz="8000" dirty="0" smtClean="0"/>
              <a:t>qui questionnent la logique même du renouvellement urbain (ainsi que les possibilités d’un développement social </a:t>
            </a:r>
            <a:r>
              <a:rPr lang="fr-FR" sz="8000" dirty="0"/>
              <a:t>et </a:t>
            </a:r>
            <a:r>
              <a:rPr lang="fr-FR" sz="8000" dirty="0" smtClean="0"/>
              <a:t>d’une politique </a:t>
            </a:r>
            <a:r>
              <a:rPr lang="fr-FR" sz="8000" dirty="0"/>
              <a:t>de </a:t>
            </a:r>
            <a:r>
              <a:rPr lang="fr-FR" sz="8000" dirty="0" smtClean="0"/>
              <a:t>peuplement) </a:t>
            </a:r>
            <a:r>
              <a:rPr lang="fr-FR" sz="7200" dirty="0" smtClean="0"/>
              <a:t>: </a:t>
            </a:r>
            <a:endParaRPr lang="fr-FR" sz="7200" dirty="0"/>
          </a:p>
          <a:p>
            <a:pPr marL="0" indent="0" algn="just">
              <a:buNone/>
            </a:pPr>
            <a:endParaRPr lang="fr-FR" sz="4000" b="1" dirty="0" smtClean="0"/>
          </a:p>
          <a:p>
            <a:pPr marL="0" indent="0" algn="just">
              <a:buNone/>
            </a:pPr>
            <a:r>
              <a:rPr lang="fr-FR" sz="8000" b="1" dirty="0" smtClean="0"/>
              <a:t>1. les </a:t>
            </a:r>
            <a:r>
              <a:rPr lang="fr-FR" sz="8000" b="1" dirty="0"/>
              <a:t>PRU des villes moyennes et/ou des agglomérations au marché de l’immobilier </a:t>
            </a:r>
            <a:r>
              <a:rPr lang="fr-FR" sz="8000" b="1" dirty="0" smtClean="0"/>
              <a:t>peu tendu</a:t>
            </a:r>
            <a:r>
              <a:rPr lang="fr-FR" sz="8000" b="1" dirty="0"/>
              <a:t> </a:t>
            </a:r>
            <a:endParaRPr lang="fr-FR" sz="8000" b="1" dirty="0" smtClean="0"/>
          </a:p>
          <a:p>
            <a:pPr>
              <a:buFont typeface="Wingdings" panose="05000000000000000000" pitchFamily="2" charset="2"/>
              <a:buChar char="Ø"/>
            </a:pPr>
            <a:endParaRPr lang="fr-FR" sz="4400" dirty="0"/>
          </a:p>
          <a:p>
            <a:pPr marL="0" indent="0" algn="just">
              <a:buNone/>
            </a:pPr>
            <a:r>
              <a:rPr lang="fr-FR" sz="8000" b="1" dirty="0" smtClean="0"/>
              <a:t>2. les </a:t>
            </a:r>
            <a:r>
              <a:rPr lang="fr-FR" sz="8000" b="1" dirty="0"/>
              <a:t>PRU concernant un parc social situé dans les centres-villes ou à leur proximité avec une problématique de contribution à la redynamisation  de ces centres… </a:t>
            </a:r>
          </a:p>
          <a:p>
            <a:pPr marL="0" indent="0">
              <a:buNone/>
            </a:pPr>
            <a:endParaRPr lang="fr-FR" sz="4800" dirty="0"/>
          </a:p>
          <a:p>
            <a:pPr marL="0" indent="0" algn="just">
              <a:buNone/>
            </a:pPr>
            <a:r>
              <a:rPr lang="fr-FR" sz="8000" b="1" dirty="0" smtClean="0"/>
              <a:t>3. les </a:t>
            </a:r>
            <a:r>
              <a:rPr lang="fr-FR" sz="8000" b="1" dirty="0"/>
              <a:t>PRU franciliens ou appartenant aux grandes métropoles ayant une image très stigmatisée et procédant d’un net décrochage social</a:t>
            </a:r>
          </a:p>
          <a:p>
            <a:pPr marL="0" indent="0">
              <a:buNone/>
            </a:pPr>
            <a:r>
              <a:rPr lang="fr-FR" b="1" i="1" dirty="0"/>
              <a:t> </a:t>
            </a:r>
            <a:endParaRPr lang="fr-FR" dirty="0"/>
          </a:p>
          <a:p>
            <a:pPr marL="0" indent="0">
              <a:buNone/>
            </a:pPr>
            <a:r>
              <a:rPr lang="fr-FR" dirty="0"/>
              <a:t> </a:t>
            </a:r>
            <a:endParaRPr lang="fr-FR" dirty="0" smtClean="0"/>
          </a:p>
        </p:txBody>
      </p:sp>
      <p:sp>
        <p:nvSpPr>
          <p:cNvPr id="4" name="Espace réservé du numéro de diapositive 3"/>
          <p:cNvSpPr>
            <a:spLocks noGrp="1"/>
          </p:cNvSpPr>
          <p:nvPr>
            <p:ph type="sldNum" sz="quarter" idx="12"/>
          </p:nvPr>
        </p:nvSpPr>
        <p:spPr/>
        <p:txBody>
          <a:bodyPr/>
          <a:lstStyle/>
          <a:p>
            <a:fld id="{66A7B416-D377-401D-8BC6-B8F05CC3E607}" type="slidenum">
              <a:rPr lang="fr-FR" smtClean="0"/>
              <a:t>6</a:t>
            </a:fld>
            <a:endParaRPr lang="fr-FR"/>
          </a:p>
        </p:txBody>
      </p:sp>
    </p:spTree>
    <p:extLst>
      <p:ext uri="{BB962C8B-B14F-4D97-AF65-F5344CB8AC3E}">
        <p14:creationId xmlns:p14="http://schemas.microsoft.com/office/powerpoint/2010/main" val="158783324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35" y="0"/>
            <a:ext cx="9036496" cy="980728"/>
          </a:xfrm>
        </p:spPr>
        <p:txBody>
          <a:bodyPr>
            <a:noAutofit/>
          </a:bodyPr>
          <a:lstStyle/>
          <a:p>
            <a:r>
              <a:rPr lang="fr-FR" sz="3200" b="1" dirty="0" smtClean="0">
                <a:solidFill>
                  <a:srgbClr val="0070C0"/>
                </a:solidFill>
              </a:rPr>
              <a:t>1. Les </a:t>
            </a:r>
            <a:r>
              <a:rPr lang="fr-FR" sz="3200" b="1" dirty="0">
                <a:solidFill>
                  <a:srgbClr val="0070C0"/>
                </a:solidFill>
              </a:rPr>
              <a:t>PRU </a:t>
            </a:r>
            <a:r>
              <a:rPr lang="fr-FR" sz="3200" b="1" dirty="0" smtClean="0">
                <a:solidFill>
                  <a:srgbClr val="0070C0"/>
                </a:solidFill>
              </a:rPr>
              <a:t>des villes moyennes au </a:t>
            </a:r>
            <a:r>
              <a:rPr lang="fr-FR" sz="3200" b="1" dirty="0">
                <a:solidFill>
                  <a:srgbClr val="0070C0"/>
                </a:solidFill>
              </a:rPr>
              <a:t>marché de l’immobilier peu tendu </a:t>
            </a:r>
          </a:p>
        </p:txBody>
      </p:sp>
      <p:sp>
        <p:nvSpPr>
          <p:cNvPr id="3" name="Espace réservé du contenu 2"/>
          <p:cNvSpPr>
            <a:spLocks noGrp="1"/>
          </p:cNvSpPr>
          <p:nvPr>
            <p:ph idx="1"/>
          </p:nvPr>
        </p:nvSpPr>
        <p:spPr>
          <a:xfrm>
            <a:off x="0" y="1124744"/>
            <a:ext cx="9036496" cy="5616624"/>
          </a:xfrm>
        </p:spPr>
        <p:txBody>
          <a:bodyPr>
            <a:normAutofit fontScale="70000" lnSpcReduction="20000"/>
          </a:bodyPr>
          <a:lstStyle/>
          <a:p>
            <a:pPr marL="0" indent="0">
              <a:buNone/>
            </a:pPr>
            <a:r>
              <a:rPr lang="fr-FR" sz="4000" b="1" dirty="0" smtClean="0"/>
              <a:t>P</a:t>
            </a:r>
            <a:r>
              <a:rPr lang="fr-FR" b="1" dirty="0" smtClean="0"/>
              <a:t>lusieurs </a:t>
            </a:r>
            <a:r>
              <a:rPr lang="fr-FR" b="1" dirty="0"/>
              <a:t>problématiques qui rendent très délicates les interventions </a:t>
            </a:r>
            <a:r>
              <a:rPr lang="fr-FR" b="1" dirty="0" smtClean="0"/>
              <a:t> : </a:t>
            </a:r>
          </a:p>
          <a:p>
            <a:pPr>
              <a:buFontTx/>
              <a:buChar char="-"/>
            </a:pPr>
            <a:r>
              <a:rPr lang="fr-FR" dirty="0" smtClean="0"/>
              <a:t>bailleurs </a:t>
            </a:r>
            <a:r>
              <a:rPr lang="fr-FR" dirty="0"/>
              <a:t>locaux </a:t>
            </a:r>
            <a:r>
              <a:rPr lang="fr-FR" dirty="0" smtClean="0"/>
              <a:t>avec </a:t>
            </a:r>
            <a:r>
              <a:rPr lang="fr-FR" dirty="0"/>
              <a:t>une faible </a:t>
            </a:r>
            <a:r>
              <a:rPr lang="fr-FR" dirty="0" smtClean="0"/>
              <a:t>ingénierie et une </a:t>
            </a:r>
            <a:r>
              <a:rPr lang="fr-FR" dirty="0"/>
              <a:t>certaine fragilité financière, un parc limité et spécialisé, </a:t>
            </a:r>
            <a:endParaRPr lang="fr-FR" dirty="0" smtClean="0"/>
          </a:p>
          <a:p>
            <a:pPr>
              <a:buFontTx/>
              <a:buChar char="-"/>
            </a:pPr>
            <a:r>
              <a:rPr lang="fr-FR" dirty="0" smtClean="0"/>
              <a:t>peuplement </a:t>
            </a:r>
            <a:r>
              <a:rPr lang="fr-FR" dirty="0"/>
              <a:t>composé quasi exclusivement de locataires vieillissants  et de ménages très </a:t>
            </a:r>
            <a:r>
              <a:rPr lang="fr-FR" dirty="0" smtClean="0"/>
              <a:t>précaires (moins de 33% d’actifs), </a:t>
            </a:r>
          </a:p>
          <a:p>
            <a:pPr>
              <a:buFontTx/>
              <a:buChar char="-"/>
            </a:pPr>
            <a:r>
              <a:rPr lang="fr-FR" dirty="0" smtClean="0"/>
              <a:t>vacance </a:t>
            </a:r>
            <a:r>
              <a:rPr lang="fr-FR" dirty="0"/>
              <a:t>chronique d’une partie du parc social avec des produits qui sont devenus hors marché, </a:t>
            </a:r>
            <a:endParaRPr lang="fr-FR" dirty="0" smtClean="0"/>
          </a:p>
          <a:p>
            <a:pPr>
              <a:buFontTx/>
              <a:buChar char="-"/>
            </a:pPr>
            <a:r>
              <a:rPr lang="fr-FR" dirty="0" smtClean="0"/>
              <a:t>Parc social concurrencé, </a:t>
            </a:r>
            <a:r>
              <a:rPr lang="fr-FR" dirty="0"/>
              <a:t>pour les ménages </a:t>
            </a:r>
            <a:r>
              <a:rPr lang="fr-FR" dirty="0" smtClean="0"/>
              <a:t>actifs, par l’offre </a:t>
            </a:r>
            <a:r>
              <a:rPr lang="fr-FR" dirty="0"/>
              <a:t>privée en locatif comme en accession</a:t>
            </a:r>
            <a:r>
              <a:rPr lang="fr-FR" dirty="0" smtClean="0"/>
              <a:t>…</a:t>
            </a:r>
          </a:p>
          <a:p>
            <a:pPr>
              <a:buFontTx/>
              <a:buChar char="-"/>
            </a:pPr>
            <a:r>
              <a:rPr lang="fr-FR" dirty="0" smtClean="0"/>
              <a:t>Difficulté d’intéresser des opérateurs pour produire une offre de diversification (marché de l’ancien trop concurrentiel et préférence des acteurs pour des produits individuels et pour les communes périphériques) </a:t>
            </a:r>
          </a:p>
          <a:p>
            <a:pPr>
              <a:buFontTx/>
              <a:buChar char="-"/>
            </a:pPr>
            <a:r>
              <a:rPr lang="fr-FR" u="sng" dirty="0" smtClean="0"/>
              <a:t>Difficulté de proposer un projet urbain impliquant des démolitions de LLS sans reconstruction sur site…</a:t>
            </a:r>
            <a:endParaRPr lang="fr-FR" u="sng" dirty="0"/>
          </a:p>
          <a:p>
            <a:pPr marL="0" indent="0">
              <a:buNone/>
            </a:pPr>
            <a:endParaRPr lang="fr-FR" b="1" i="1" dirty="0" smtClean="0"/>
          </a:p>
          <a:p>
            <a:pPr marL="0" indent="0">
              <a:buNone/>
            </a:pPr>
            <a:endParaRPr lang="fr-FR" b="1" i="1" dirty="0" smtClean="0"/>
          </a:p>
          <a:p>
            <a:pPr marL="0" indent="0">
              <a:buNone/>
            </a:pPr>
            <a:r>
              <a:rPr lang="fr-FR" sz="2900" b="1" i="1" dirty="0" smtClean="0"/>
              <a:t>(</a:t>
            </a:r>
            <a:r>
              <a:rPr lang="fr-FR" sz="2900" b="1" i="1" dirty="0"/>
              <a:t>exemples de Cherbourg, </a:t>
            </a:r>
            <a:r>
              <a:rPr lang="fr-FR" sz="2900" b="1" i="1" dirty="0" smtClean="0"/>
              <a:t>de Lisieux</a:t>
            </a:r>
            <a:r>
              <a:rPr lang="fr-FR" sz="2900" b="1" i="1" dirty="0"/>
              <a:t>, d’Abbeville, d’Outreau, de Lourdes, de Bourges, de Montluçon, d’Angoulême… )</a:t>
            </a:r>
            <a:endParaRPr lang="fr-FR" sz="2900" dirty="0"/>
          </a:p>
          <a:p>
            <a:pPr marL="0" indent="0">
              <a:buNone/>
            </a:pPr>
            <a:endParaRPr lang="fr-FR" dirty="0"/>
          </a:p>
        </p:txBody>
      </p:sp>
      <p:sp>
        <p:nvSpPr>
          <p:cNvPr id="4" name="Espace réservé du numéro de diapositive 3"/>
          <p:cNvSpPr>
            <a:spLocks noGrp="1"/>
          </p:cNvSpPr>
          <p:nvPr>
            <p:ph type="sldNum" sz="quarter" idx="12"/>
          </p:nvPr>
        </p:nvSpPr>
        <p:spPr/>
        <p:txBody>
          <a:bodyPr/>
          <a:lstStyle/>
          <a:p>
            <a:fld id="{66A7B416-D377-401D-8BC6-B8F05CC3E607}" type="slidenum">
              <a:rPr lang="fr-FR" smtClean="0"/>
              <a:t>7</a:t>
            </a:fld>
            <a:endParaRPr lang="fr-FR"/>
          </a:p>
        </p:txBody>
      </p:sp>
    </p:spTree>
    <p:extLst>
      <p:ext uri="{BB962C8B-B14F-4D97-AF65-F5344CB8AC3E}">
        <p14:creationId xmlns:p14="http://schemas.microsoft.com/office/powerpoint/2010/main" val="1897191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140" y="0"/>
            <a:ext cx="9108860" cy="1124744"/>
          </a:xfrm>
        </p:spPr>
        <p:txBody>
          <a:bodyPr vert="horz" lIns="91440" tIns="45720" rIns="91440" bIns="45720" rtlCol="0" anchor="ctr">
            <a:noAutofit/>
          </a:bodyPr>
          <a:lstStyle/>
          <a:p>
            <a:r>
              <a:rPr lang="fr-FR" sz="3200" b="1" dirty="0" smtClean="0">
                <a:solidFill>
                  <a:srgbClr val="0070C0"/>
                </a:solidFill>
              </a:rPr>
              <a:t>2. Les </a:t>
            </a:r>
            <a:r>
              <a:rPr lang="fr-FR" sz="3200" b="1" dirty="0">
                <a:solidFill>
                  <a:srgbClr val="0070C0"/>
                </a:solidFill>
              </a:rPr>
              <a:t>PRU concernant un parc social situé dans les centres-villes ou à leur proximité </a:t>
            </a:r>
          </a:p>
        </p:txBody>
      </p:sp>
      <p:sp>
        <p:nvSpPr>
          <p:cNvPr id="3" name="Espace réservé du contenu 2"/>
          <p:cNvSpPr>
            <a:spLocks noGrp="1"/>
          </p:cNvSpPr>
          <p:nvPr>
            <p:ph idx="1"/>
          </p:nvPr>
        </p:nvSpPr>
        <p:spPr>
          <a:xfrm>
            <a:off x="0" y="1196752"/>
            <a:ext cx="9144000" cy="5661248"/>
          </a:xfrm>
        </p:spPr>
        <p:txBody>
          <a:bodyPr>
            <a:normAutofit lnSpcReduction="10000"/>
          </a:bodyPr>
          <a:lstStyle/>
          <a:p>
            <a:pPr marL="0" indent="0">
              <a:buNone/>
            </a:pPr>
            <a:r>
              <a:rPr lang="fr-FR" b="1" dirty="0" smtClean="0"/>
              <a:t>P</a:t>
            </a:r>
            <a:r>
              <a:rPr lang="fr-FR" sz="2400" b="1" dirty="0" smtClean="0"/>
              <a:t>lusieurs </a:t>
            </a:r>
            <a:r>
              <a:rPr lang="fr-FR" sz="2400" b="1" dirty="0"/>
              <a:t>problématiques qui </a:t>
            </a:r>
            <a:r>
              <a:rPr lang="fr-FR" sz="2400" b="1" dirty="0" smtClean="0"/>
              <a:t>nécessitent d’adapter les </a:t>
            </a:r>
            <a:r>
              <a:rPr lang="fr-FR" sz="2400" b="1" dirty="0"/>
              <a:t>interventions : </a:t>
            </a:r>
          </a:p>
          <a:p>
            <a:pPr>
              <a:buFontTx/>
              <a:buChar char="-"/>
            </a:pPr>
            <a:r>
              <a:rPr lang="fr-FR" sz="2400" dirty="0" smtClean="0"/>
              <a:t>Parc social avec une population âgée et/ou« captive » ;</a:t>
            </a:r>
          </a:p>
          <a:p>
            <a:pPr>
              <a:buFontTx/>
              <a:buChar char="-"/>
            </a:pPr>
            <a:r>
              <a:rPr lang="fr-FR" sz="2400" dirty="0" smtClean="0"/>
              <a:t>Une mixité de fait… en termes de produits sur un périmètre élargi mais avec souvent un logement social de fait à proximité (</a:t>
            </a:r>
            <a:r>
              <a:rPr lang="fr-FR" sz="2400" dirty="0" err="1" smtClean="0"/>
              <a:t>co</a:t>
            </a:r>
            <a:r>
              <a:rPr lang="fr-FR" sz="2400" dirty="0" smtClean="0"/>
              <a:t>-pro dégradées ou fragilisées);</a:t>
            </a:r>
          </a:p>
          <a:p>
            <a:pPr>
              <a:buFontTx/>
              <a:buChar char="-"/>
            </a:pPr>
            <a:r>
              <a:rPr lang="fr-FR" sz="2400" dirty="0" smtClean="0"/>
              <a:t>Un problème d’image (tours et barres) et de fonctionnalité (dalles, passerelles, parkings souterrains, centre commerciaux désuets…) qui rend problématique la dynamisation du quartier en tant que centre-ville ou comme composante d’une centralité ;</a:t>
            </a:r>
          </a:p>
          <a:p>
            <a:pPr>
              <a:buFontTx/>
              <a:buChar char="-"/>
            </a:pPr>
            <a:r>
              <a:rPr lang="fr-FR" sz="2400" dirty="0" smtClean="0"/>
              <a:t>Un enjeu de mise à contribution du PRU à </a:t>
            </a:r>
            <a:r>
              <a:rPr lang="fr-FR" sz="2400" dirty="0"/>
              <a:t>la redynamisation  de ces </a:t>
            </a:r>
            <a:r>
              <a:rPr lang="fr-FR" sz="2400" dirty="0" smtClean="0"/>
              <a:t>centres (en raison du départ des familles des centres villes vers le périurbain avec la recherche d’un environnement plus « paisible »)</a:t>
            </a:r>
            <a:r>
              <a:rPr lang="fr-FR" sz="2000" dirty="0" smtClean="0"/>
              <a:t>…</a:t>
            </a:r>
            <a:endParaRPr lang="fr-FR" sz="2000" dirty="0"/>
          </a:p>
          <a:p>
            <a:pPr marL="0" indent="0">
              <a:buNone/>
            </a:pPr>
            <a:endParaRPr lang="fr-FR" sz="2400" b="1" i="1" dirty="0" smtClean="0"/>
          </a:p>
          <a:p>
            <a:pPr marL="0" indent="0">
              <a:buNone/>
            </a:pPr>
            <a:r>
              <a:rPr lang="fr-FR" sz="2000" b="1" i="1" dirty="0" smtClean="0"/>
              <a:t>(</a:t>
            </a:r>
            <a:r>
              <a:rPr lang="fr-FR" sz="2000" b="1" i="1" dirty="0"/>
              <a:t>exemples du Val de </a:t>
            </a:r>
            <a:r>
              <a:rPr lang="fr-FR" sz="2000" b="1" i="1" dirty="0" err="1"/>
              <a:t>Reuil</a:t>
            </a:r>
            <a:r>
              <a:rPr lang="fr-FR" sz="2000" b="1" i="1" dirty="0"/>
              <a:t>, de Roubaix, </a:t>
            </a:r>
            <a:r>
              <a:rPr lang="fr-FR" sz="2000" b="1" i="1" dirty="0" smtClean="0"/>
              <a:t>de Cherbourg, mais </a:t>
            </a:r>
            <a:r>
              <a:rPr lang="fr-FR" sz="2000" b="1" i="1" dirty="0"/>
              <a:t>aussi d’Allonnes dans l’agglomération du Mans…)</a:t>
            </a:r>
            <a:endParaRPr lang="fr-FR" sz="2000" dirty="0"/>
          </a:p>
          <a:p>
            <a:endParaRPr lang="fr-FR" dirty="0"/>
          </a:p>
        </p:txBody>
      </p:sp>
      <p:sp>
        <p:nvSpPr>
          <p:cNvPr id="4" name="Espace réservé du numéro de diapositive 3"/>
          <p:cNvSpPr>
            <a:spLocks noGrp="1"/>
          </p:cNvSpPr>
          <p:nvPr>
            <p:ph type="sldNum" sz="quarter" idx="12"/>
          </p:nvPr>
        </p:nvSpPr>
        <p:spPr/>
        <p:txBody>
          <a:bodyPr/>
          <a:lstStyle/>
          <a:p>
            <a:fld id="{66A7B416-D377-401D-8BC6-B8F05CC3E607}" type="slidenum">
              <a:rPr lang="fr-FR" smtClean="0"/>
              <a:t>8</a:t>
            </a:fld>
            <a:endParaRPr lang="fr-FR"/>
          </a:p>
        </p:txBody>
      </p:sp>
    </p:spTree>
    <p:extLst>
      <p:ext uri="{BB962C8B-B14F-4D97-AF65-F5344CB8AC3E}">
        <p14:creationId xmlns:p14="http://schemas.microsoft.com/office/powerpoint/2010/main" val="6846843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1052736"/>
          </a:xfrm>
        </p:spPr>
        <p:txBody>
          <a:bodyPr vert="horz" lIns="91440" tIns="45720" rIns="91440" bIns="45720" rtlCol="0" anchor="ctr">
            <a:noAutofit/>
          </a:bodyPr>
          <a:lstStyle/>
          <a:p>
            <a:r>
              <a:rPr lang="fr-FR" sz="3000" b="1" dirty="0" smtClean="0">
                <a:solidFill>
                  <a:srgbClr val="0070C0"/>
                </a:solidFill>
              </a:rPr>
              <a:t>3. Les PRU, </a:t>
            </a:r>
            <a:r>
              <a:rPr lang="fr-FR" sz="3000" b="1" dirty="0">
                <a:solidFill>
                  <a:srgbClr val="0070C0"/>
                </a:solidFill>
              </a:rPr>
              <a:t>franciliens ou </a:t>
            </a:r>
            <a:r>
              <a:rPr lang="fr-FR" sz="3000" b="1" dirty="0" smtClean="0">
                <a:solidFill>
                  <a:srgbClr val="0070C0"/>
                </a:solidFill>
              </a:rPr>
              <a:t>situés dans de grandes métropoles, concernant des quartiers «en décrochage »</a:t>
            </a:r>
            <a:endParaRPr lang="fr-FR" sz="3000" b="1" dirty="0">
              <a:solidFill>
                <a:srgbClr val="0070C0"/>
              </a:solidFill>
            </a:endParaRPr>
          </a:p>
        </p:txBody>
      </p:sp>
      <p:sp>
        <p:nvSpPr>
          <p:cNvPr id="3" name="Espace réservé du contenu 2"/>
          <p:cNvSpPr>
            <a:spLocks noGrp="1"/>
          </p:cNvSpPr>
          <p:nvPr>
            <p:ph idx="1"/>
          </p:nvPr>
        </p:nvSpPr>
        <p:spPr>
          <a:xfrm>
            <a:off x="0" y="1196752"/>
            <a:ext cx="9144000" cy="5661248"/>
          </a:xfrm>
        </p:spPr>
        <p:txBody>
          <a:bodyPr>
            <a:normAutofit fontScale="55000" lnSpcReduction="20000"/>
          </a:bodyPr>
          <a:lstStyle/>
          <a:p>
            <a:pPr marL="0" indent="0">
              <a:buNone/>
            </a:pPr>
            <a:r>
              <a:rPr lang="fr-FR" sz="4800" b="1" dirty="0"/>
              <a:t>P</a:t>
            </a:r>
            <a:r>
              <a:rPr lang="fr-FR" sz="3600" b="1" dirty="0"/>
              <a:t>lusieurs problématiques qui rendent très délicates les interventions : </a:t>
            </a:r>
          </a:p>
          <a:p>
            <a:pPr lvl="1">
              <a:spcBef>
                <a:spcPts val="1000"/>
              </a:spcBef>
              <a:buFontTx/>
              <a:buChar char="-"/>
            </a:pPr>
            <a:r>
              <a:rPr lang="fr-FR" sz="3200" u="sng" dirty="0" smtClean="0"/>
              <a:t>L’importance des quartiers </a:t>
            </a:r>
            <a:r>
              <a:rPr lang="fr-FR" sz="3200" dirty="0" smtClean="0"/>
              <a:t>qui peuvent rassembler plusieurs milliers d’habitants et s’apparenter à un ville moyenne (10 voire 25 000 habitants) vivant comme une enclave;</a:t>
            </a:r>
            <a:endParaRPr lang="fr-FR" sz="3200" dirty="0"/>
          </a:p>
          <a:p>
            <a:pPr lvl="1">
              <a:spcBef>
                <a:spcPts val="1000"/>
              </a:spcBef>
              <a:buFontTx/>
              <a:buChar char="-"/>
            </a:pPr>
            <a:r>
              <a:rPr lang="fr-FR" sz="3200" dirty="0" smtClean="0"/>
              <a:t>Une </a:t>
            </a:r>
            <a:r>
              <a:rPr lang="fr-FR" sz="3200" u="sng" dirty="0" smtClean="0"/>
              <a:t>offre scolaire peu attractive </a:t>
            </a:r>
            <a:r>
              <a:rPr lang="fr-FR" sz="3200" dirty="0" smtClean="0"/>
              <a:t>pour les ménages que l’on souhaite faire venir;</a:t>
            </a:r>
          </a:p>
          <a:p>
            <a:pPr lvl="1">
              <a:spcBef>
                <a:spcPts val="1000"/>
              </a:spcBef>
              <a:buFontTx/>
              <a:buChar char="-"/>
            </a:pPr>
            <a:r>
              <a:rPr lang="fr-FR" sz="3200" dirty="0" smtClean="0"/>
              <a:t>Des </a:t>
            </a:r>
            <a:r>
              <a:rPr lang="fr-FR" sz="3200" u="sng" dirty="0" smtClean="0"/>
              <a:t>bailleurs déjà sollicités </a:t>
            </a:r>
            <a:r>
              <a:rPr lang="fr-FR" sz="3200" dirty="0" smtClean="0"/>
              <a:t>sur d’autres sites (ANRU 1 ou communes de la même agglomération…) ;</a:t>
            </a:r>
          </a:p>
          <a:p>
            <a:pPr lvl="1">
              <a:spcBef>
                <a:spcPts val="1000"/>
              </a:spcBef>
              <a:buFontTx/>
              <a:buChar char="-"/>
            </a:pPr>
            <a:r>
              <a:rPr lang="fr-FR" sz="3200" dirty="0" smtClean="0"/>
              <a:t>Proximité avec de grandes </a:t>
            </a:r>
            <a:r>
              <a:rPr lang="fr-FR" sz="3200" u="sng" dirty="0" smtClean="0"/>
              <a:t>copropriétés dégradées </a:t>
            </a:r>
            <a:r>
              <a:rPr lang="fr-FR" sz="3200" dirty="0" smtClean="0"/>
              <a:t>(logement social de fait);</a:t>
            </a:r>
          </a:p>
          <a:p>
            <a:pPr lvl="1">
              <a:spcBef>
                <a:spcPts val="1000"/>
              </a:spcBef>
              <a:buFontTx/>
              <a:buChar char="-"/>
            </a:pPr>
            <a:r>
              <a:rPr lang="fr-FR" sz="3200" dirty="0" smtClean="0"/>
              <a:t>Un équilibrage du peuplement qui doit composer avec </a:t>
            </a:r>
            <a:r>
              <a:rPr lang="fr-FR" sz="3200" u="sng" dirty="0" smtClean="0"/>
              <a:t>l’image repoussoir </a:t>
            </a:r>
            <a:r>
              <a:rPr lang="fr-FR" sz="3200" dirty="0" smtClean="0"/>
              <a:t>du quartier mais aussi avec la forte pression de la demande de LLS ainsi qu’avec une relative ressemblance avec les autres sites à dominante HLM dans le même territoires (tous en QPV) avec pour conséquence </a:t>
            </a:r>
            <a:r>
              <a:rPr lang="fr-FR" sz="3300" u="sng" dirty="0"/>
              <a:t>aussi des produits neufs qui trouvent difficilement leur cible;</a:t>
            </a:r>
          </a:p>
          <a:p>
            <a:pPr lvl="1">
              <a:spcBef>
                <a:spcPts val="1000"/>
              </a:spcBef>
              <a:buFontTx/>
              <a:buChar char="-"/>
            </a:pPr>
            <a:r>
              <a:rPr lang="fr-FR" sz="3200" u="sng" dirty="0" smtClean="0"/>
              <a:t>Projet </a:t>
            </a:r>
            <a:r>
              <a:rPr lang="fr-FR" sz="3200" u="sng" dirty="0"/>
              <a:t>qui doit intégrer des dynamiques contraires </a:t>
            </a:r>
            <a:r>
              <a:rPr lang="fr-FR" sz="3200" dirty="0"/>
              <a:t>: forte attractivité des sites (infrastructure de transport majeure ou d’une zone d’emploi </a:t>
            </a:r>
            <a:r>
              <a:rPr lang="fr-FR" sz="3200" dirty="0" smtClean="0"/>
              <a:t>importante) </a:t>
            </a:r>
            <a:r>
              <a:rPr lang="fr-FR" sz="3200" dirty="0"/>
              <a:t>à proximité et un parc déqualifié accueillant une population très </a:t>
            </a:r>
            <a:r>
              <a:rPr lang="fr-FR" sz="3200" dirty="0" smtClean="0"/>
              <a:t>défavorisées…</a:t>
            </a:r>
            <a:endParaRPr lang="fr-FR" sz="3200" dirty="0"/>
          </a:p>
          <a:p>
            <a:pPr marL="0" indent="0">
              <a:buNone/>
            </a:pPr>
            <a:endParaRPr lang="fr-FR" sz="2900" b="1" i="1" dirty="0" smtClean="0"/>
          </a:p>
          <a:p>
            <a:pPr marL="0" indent="0">
              <a:buNone/>
            </a:pPr>
            <a:endParaRPr lang="fr-FR" sz="2900" b="1" i="1" dirty="0" smtClean="0"/>
          </a:p>
          <a:p>
            <a:pPr marL="0" indent="0">
              <a:buNone/>
            </a:pPr>
            <a:r>
              <a:rPr lang="fr-FR" sz="2900" b="1" i="1" dirty="0" smtClean="0"/>
              <a:t>(</a:t>
            </a:r>
            <a:r>
              <a:rPr lang="fr-FR" sz="2900" b="1" i="1" dirty="0"/>
              <a:t>exemples des quartiers nord au Blanc Mesnil, du quartier Langevin/</a:t>
            </a:r>
            <a:r>
              <a:rPr lang="fr-FR" sz="2900" b="1" i="1" dirty="0" err="1"/>
              <a:t>Saint-Leu</a:t>
            </a:r>
            <a:r>
              <a:rPr lang="fr-FR" sz="2900" b="1" i="1" dirty="0"/>
              <a:t> à Villetaneuse, du quartier de l’abreuvoir à </a:t>
            </a:r>
            <a:r>
              <a:rPr lang="fr-FR" sz="2900" b="1" i="1" dirty="0" smtClean="0"/>
              <a:t>Bobigny ou </a:t>
            </a:r>
            <a:r>
              <a:rPr lang="fr-FR" sz="2900" b="1" i="1" dirty="0"/>
              <a:t>celui des </a:t>
            </a:r>
            <a:r>
              <a:rPr lang="fr-FR" sz="2900" b="1" i="1" dirty="0" err="1"/>
              <a:t>Oliveaux</a:t>
            </a:r>
            <a:r>
              <a:rPr lang="fr-FR" sz="2900" b="1" i="1" dirty="0"/>
              <a:t> à </a:t>
            </a:r>
            <a:r>
              <a:rPr lang="fr-FR" sz="2900" b="1" i="1" dirty="0" smtClean="0"/>
              <a:t>Loos, La </a:t>
            </a:r>
            <a:r>
              <a:rPr lang="fr-FR" sz="2900" b="1" i="1" dirty="0" err="1" smtClean="0"/>
              <a:t>Mosson</a:t>
            </a:r>
            <a:r>
              <a:rPr lang="fr-FR" sz="2900" b="1" i="1" dirty="0" smtClean="0"/>
              <a:t>/La </a:t>
            </a:r>
            <a:r>
              <a:rPr lang="fr-FR" sz="2900" b="1" i="1" dirty="0" err="1" smtClean="0"/>
              <a:t>Paillade</a:t>
            </a:r>
            <a:r>
              <a:rPr lang="fr-FR" sz="2900" b="1" i="1" dirty="0" smtClean="0"/>
              <a:t> à Montpellier).</a:t>
            </a:r>
            <a:endParaRPr lang="fr-FR" sz="2900" dirty="0"/>
          </a:p>
          <a:p>
            <a:endParaRPr lang="fr-FR" dirty="0"/>
          </a:p>
        </p:txBody>
      </p:sp>
      <p:sp>
        <p:nvSpPr>
          <p:cNvPr id="4" name="Espace réservé du numéro de diapositive 3"/>
          <p:cNvSpPr>
            <a:spLocks noGrp="1"/>
          </p:cNvSpPr>
          <p:nvPr>
            <p:ph type="sldNum" sz="quarter" idx="12"/>
          </p:nvPr>
        </p:nvSpPr>
        <p:spPr/>
        <p:txBody>
          <a:bodyPr/>
          <a:lstStyle/>
          <a:p>
            <a:fld id="{66A7B416-D377-401D-8BC6-B8F05CC3E607}" type="slidenum">
              <a:rPr lang="fr-FR" smtClean="0"/>
              <a:t>9</a:t>
            </a:fld>
            <a:endParaRPr lang="fr-FR"/>
          </a:p>
        </p:txBody>
      </p:sp>
    </p:spTree>
    <p:extLst>
      <p:ext uri="{BB962C8B-B14F-4D97-AF65-F5344CB8AC3E}">
        <p14:creationId xmlns:p14="http://schemas.microsoft.com/office/powerpoint/2010/main" val="195506727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1075</TotalTime>
  <Words>1504</Words>
  <Application>Microsoft Macintosh PowerPoint</Application>
  <PresentationFormat>Présentation à l'écran (4:3)</PresentationFormat>
  <Paragraphs>187</Paragraphs>
  <Slides>21</Slides>
  <Notes>0</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Thème Office</vt:lpstr>
      <vt:lpstr>NPNRU : Une nouvelle dynamique est-elle possible ? </vt:lpstr>
      <vt:lpstr>1°) Le poids du contexte pour la mise en œuvre des PRU -  Rappel : objectifs et enjeux du NPNRU - Les 3 types de situations qui peuvent nécessiter une adaptation de la doctrine ANRU et des interventions particulières  2°) Exemples de préconisations pour des territoires spécifiques - Cas d’un PRU dans un grand quartier  francilien  - Cas d’un PRU dans un quartier  d’une ville moyenne au marché très détendu : la nécessité d’une approche ciblée et fortement qualitative de l’offre de diversification   3°) De la méthode du NPRU à sa mise en œuvre : les enjeux pour les organismes d’HLM… - La méthode NPNRU mise à mal par les équipes de maîtrise d’œuvre? - Les enjeux pour les bailleurs : Pourquoi faut-il être pro-actifs? </vt:lpstr>
      <vt:lpstr>Le rôle des organismes Hlm dans la construction et la mise en œuvre des NPNRU : le poids du contexte</vt:lpstr>
      <vt:lpstr>Rappel des objectifs et fondamentaux du NPNRU</vt:lpstr>
      <vt:lpstr>Présentation PowerPoint</vt:lpstr>
      <vt:lpstr>Des enjeux différenciés en fonction de quels types de territoires ?</vt:lpstr>
      <vt:lpstr>1. Les PRU des villes moyennes au marché de l’immobilier peu tendu </vt:lpstr>
      <vt:lpstr>2. Les PRU concernant un parc social situé dans les centres-villes ou à leur proximité </vt:lpstr>
      <vt:lpstr>3. Les PRU, franciliens ou situés dans de grandes métropoles, concernant des quartiers «en décrochage »</vt:lpstr>
      <vt:lpstr>Questionnements concernant les objectifs et fondamentaux du NPRU</vt:lpstr>
      <vt:lpstr>Quelques exemples  de préconisations  pour des contextes particuliers</vt:lpstr>
      <vt:lpstr>Cas d’un PRU dans un grand quartier  francilien :  la nécessité de prendre en compte le fonctionnement social urbain dans le cadre de l’élaboration du projet</vt:lpstr>
      <vt:lpstr>Dimensionner correctement la phase 1 pour assurer la réussite du projet</vt:lpstr>
      <vt:lpstr>Concevoir des espaces extérieurs utiles et simples à gérer</vt:lpstr>
      <vt:lpstr>Anticiper et gérer l’attente du projet</vt:lpstr>
      <vt:lpstr>Cas d’un PRU dans un quartier  d’une ville moyenne au marché très détendu : la nécessité d’une approche ciblée et fortement qualitative de l’offre de diversification </vt:lpstr>
      <vt:lpstr>La diversification de l’habitat : des objectifs ciblés pour des produits adaptés</vt:lpstr>
      <vt:lpstr>  De la méthode du NPRU à sa mise en œuvre : les enjeux pour les organismes d’HLM  Comment concevoir des projets de renouvellement urbain qui prennent en compte l’ensemble des dimensions qui participent à améliorer la qualité de vie du quartier ?  </vt:lpstr>
      <vt:lpstr>La méthode NPNRU mise à mal par les équipes de maîtrise d’œuvre?</vt:lpstr>
      <vt:lpstr>La méthode NPNRU mise à mal par les équipes de maîtrise d’œuvre?</vt:lpstr>
      <vt:lpstr>7 enjeux principaux pour les organismes  et un seul principe : être pro-actifs?</vt:lpstr>
    </vt:vector>
  </TitlesOfParts>
  <Company>FORS Recherche Sociale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NPNRU : Une nouvelle dynamique est-elle possible ?</dc:title>
  <dc:creator>Didier Vanoni</dc:creator>
  <cp:lastModifiedBy>Raphael Grandseigne</cp:lastModifiedBy>
  <cp:revision>55</cp:revision>
  <cp:lastPrinted>2017-12-01T15:34:33Z</cp:lastPrinted>
  <dcterms:created xsi:type="dcterms:W3CDTF">2017-11-29T16:43:19Z</dcterms:created>
  <dcterms:modified xsi:type="dcterms:W3CDTF">2017-12-20T08:18:40Z</dcterms:modified>
</cp:coreProperties>
</file>